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Hertical Rough" charset="1" panose="00000000000000000000"/>
      <p:regular r:id="rId20"/>
    </p:embeddedFont>
    <p:embeddedFont>
      <p:font typeface="Anonymous Pro Bold" charset="1" panose="02060809030202000504"/>
      <p:regular r:id="rId21"/>
    </p:embeddedFont>
    <p:embeddedFont>
      <p:font typeface="Glacial Indifference Bold" charset="1" panose="00000800000000000000"/>
      <p:regular r:id="rId22"/>
    </p:embeddedFont>
    <p:embeddedFont>
      <p:font typeface="Anonymous Pro Bold Italics" charset="1" panose="02060809030202000504"/>
      <p:regular r:id="rId23"/>
    </p:embeddedFont>
    <p:embeddedFont>
      <p:font typeface="Aleo Bold Italics" charset="1" panose="020F0802020204030203"/>
      <p:regular r:id="rId24"/>
    </p:embeddedFont>
    <p:embeddedFont>
      <p:font typeface="Sanchez" charset="1" panose="02000000000000000000"/>
      <p:regular r:id="rId25"/>
    </p:embeddedFont>
    <p:embeddedFont>
      <p:font typeface="Aleo Bold" charset="1" panose="020F0802020204030203"/>
      <p:regular r:id="rId26"/>
    </p:embeddedFont>
    <p:embeddedFont>
      <p:font typeface="Glacial Indifference Bold Italics" charset="1" panose="00000800000000000000"/>
      <p:regular r:id="rId27"/>
    </p:embeddedFont>
    <p:embeddedFont>
      <p:font typeface="Lora Bold Italics" charset="1" panose="00000800000000000000"/>
      <p:regular r:id="rId28"/>
    </p:embeddedFont>
    <p:embeddedFont>
      <p:font typeface="Alice Bold" charset="1" panose="00000500000000000000"/>
      <p:regular r:id="rId29"/>
    </p:embeddedFont>
    <p:embeddedFont>
      <p:font typeface="Anonymous Pro" charset="1" panose="02060609030202000504"/>
      <p:regular r:id="rId30"/>
    </p:embeddedFont>
    <p:embeddedFont>
      <p:font typeface="Absolutely Sharp " charset="1" panose="000005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2.pn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B0B0B"/>
        </a:solidFill>
      </p:bgPr>
    </p:bg>
    <p:spTree>
      <p:nvGrpSpPr>
        <p:cNvPr id="1" name=""/>
        <p:cNvGrpSpPr/>
        <p:nvPr/>
      </p:nvGrpSpPr>
      <p:grpSpPr>
        <a:xfrm>
          <a:off x="0" y="0"/>
          <a:ext cx="0" cy="0"/>
          <a:chOff x="0" y="0"/>
          <a:chExt cx="0" cy="0"/>
        </a:xfrm>
      </p:grpSpPr>
      <p:sp>
        <p:nvSpPr>
          <p:cNvPr name="AutoShape 2" id="2"/>
          <p:cNvSpPr/>
          <p:nvPr/>
        </p:nvSpPr>
        <p:spPr>
          <a:xfrm rot="0">
            <a:off x="17791438" y="9367909"/>
            <a:ext cx="496562" cy="237982"/>
          </a:xfrm>
          <a:prstGeom prst="rect">
            <a:avLst/>
          </a:prstGeom>
          <a:solidFill>
            <a:srgbClr val="FF8C21"/>
          </a:solidFill>
        </p:spPr>
      </p:sp>
      <p:sp>
        <p:nvSpPr>
          <p:cNvPr name="AutoShape 3" id="3"/>
          <p:cNvSpPr/>
          <p:nvPr/>
        </p:nvSpPr>
        <p:spPr>
          <a:xfrm rot="0">
            <a:off x="0" y="1028700"/>
            <a:ext cx="17259300" cy="52057"/>
          </a:xfrm>
          <a:prstGeom prst="rect">
            <a:avLst/>
          </a:prstGeom>
          <a:solidFill>
            <a:srgbClr val="FFFFFF"/>
          </a:solidFill>
        </p:spPr>
      </p:sp>
      <p:sp>
        <p:nvSpPr>
          <p:cNvPr name="Freeform 4" id="4"/>
          <p:cNvSpPr/>
          <p:nvPr/>
        </p:nvSpPr>
        <p:spPr>
          <a:xfrm flipH="false" flipV="false" rot="0">
            <a:off x="-283175" y="-630645"/>
            <a:ext cx="18854351" cy="11548290"/>
          </a:xfrm>
          <a:custGeom>
            <a:avLst/>
            <a:gdLst/>
            <a:ahLst/>
            <a:cxnLst/>
            <a:rect r="r" b="b" t="t" l="l"/>
            <a:pathLst>
              <a:path h="11548290" w="18854351">
                <a:moveTo>
                  <a:pt x="0" y="0"/>
                </a:moveTo>
                <a:lnTo>
                  <a:pt x="18854350" y="0"/>
                </a:lnTo>
                <a:lnTo>
                  <a:pt x="18854350" y="11548290"/>
                </a:lnTo>
                <a:lnTo>
                  <a:pt x="0" y="11548290"/>
                </a:lnTo>
                <a:lnTo>
                  <a:pt x="0" y="0"/>
                </a:lnTo>
                <a:close/>
              </a:path>
            </a:pathLst>
          </a:custGeom>
          <a:blipFill>
            <a:blip r:embed="rId2"/>
            <a:stretch>
              <a:fillRect l="0" t="0" r="0" b="0"/>
            </a:stretch>
          </a:blipFill>
        </p:spPr>
      </p:sp>
      <p:sp>
        <p:nvSpPr>
          <p:cNvPr name="TextBox 5" id="5"/>
          <p:cNvSpPr txBox="true"/>
          <p:nvPr/>
        </p:nvSpPr>
        <p:spPr>
          <a:xfrm rot="0">
            <a:off x="16523087" y="9291566"/>
            <a:ext cx="736213" cy="542925"/>
          </a:xfrm>
          <a:prstGeom prst="rect">
            <a:avLst/>
          </a:prstGeom>
        </p:spPr>
        <p:txBody>
          <a:bodyPr anchor="t" rtlCol="false" tIns="0" lIns="0" bIns="0" rIns="0">
            <a:spAutoFit/>
          </a:bodyPr>
          <a:lstStyle/>
          <a:p>
            <a:pPr algn="r">
              <a:lnSpc>
                <a:spcPts val="3600"/>
              </a:lnSpc>
            </a:pPr>
            <a:r>
              <a:rPr lang="en-US" sz="3000">
                <a:solidFill>
                  <a:srgbClr val="E3CD8F"/>
                </a:solidFill>
                <a:latin typeface="Hertical Rough"/>
              </a:rPr>
              <a:t>01</a:t>
            </a:r>
          </a:p>
        </p:txBody>
      </p:sp>
      <p:sp>
        <p:nvSpPr>
          <p:cNvPr name="TextBox 6" id="6"/>
          <p:cNvSpPr txBox="true"/>
          <p:nvPr/>
        </p:nvSpPr>
        <p:spPr>
          <a:xfrm rot="-5400000">
            <a:off x="-218982" y="8132474"/>
            <a:ext cx="3095440" cy="619125"/>
          </a:xfrm>
          <a:prstGeom prst="rect">
            <a:avLst/>
          </a:prstGeom>
        </p:spPr>
        <p:txBody>
          <a:bodyPr anchor="t" rtlCol="false" tIns="0" lIns="0" bIns="0" rIns="0">
            <a:spAutoFit/>
          </a:bodyPr>
          <a:lstStyle/>
          <a:p>
            <a:pPr algn="l">
              <a:lnSpc>
                <a:spcPts val="2400"/>
              </a:lnSpc>
            </a:pPr>
            <a:r>
              <a:rPr lang="en-US" sz="2000">
                <a:solidFill>
                  <a:srgbClr val="000000"/>
                </a:solidFill>
                <a:latin typeface="Anonymous Pro Bold"/>
              </a:rPr>
              <a:t>Audios Co. Streaming App | January 2020</a:t>
            </a:r>
          </a:p>
        </p:txBody>
      </p:sp>
      <p:grpSp>
        <p:nvGrpSpPr>
          <p:cNvPr name="Group 7" id="7"/>
          <p:cNvGrpSpPr/>
          <p:nvPr/>
        </p:nvGrpSpPr>
        <p:grpSpPr>
          <a:xfrm rot="0">
            <a:off x="1333500" y="620925"/>
            <a:ext cx="16522712" cy="2296550"/>
            <a:chOff x="0" y="0"/>
            <a:chExt cx="22030283" cy="3062067"/>
          </a:xfrm>
        </p:grpSpPr>
        <p:sp>
          <p:nvSpPr>
            <p:cNvPr name="TextBox 8" id="8"/>
            <p:cNvSpPr txBox="true"/>
            <p:nvPr/>
          </p:nvSpPr>
          <p:spPr>
            <a:xfrm rot="0">
              <a:off x="0" y="-171450"/>
              <a:ext cx="22030283" cy="1947815"/>
            </a:xfrm>
            <a:prstGeom prst="rect">
              <a:avLst/>
            </a:prstGeom>
          </p:spPr>
          <p:txBody>
            <a:bodyPr anchor="t" rtlCol="false" tIns="0" lIns="0" bIns="0" rIns="0">
              <a:spAutoFit/>
            </a:bodyPr>
            <a:lstStyle/>
            <a:p>
              <a:pPr algn="ctr">
                <a:lnSpc>
                  <a:spcPts val="10573"/>
                </a:lnSpc>
              </a:pPr>
            </a:p>
          </p:txBody>
        </p:sp>
        <p:sp>
          <p:nvSpPr>
            <p:cNvPr name="TextBox 9" id="9"/>
            <p:cNvSpPr txBox="true"/>
            <p:nvPr/>
          </p:nvSpPr>
          <p:spPr>
            <a:xfrm rot="0">
              <a:off x="0" y="1960755"/>
              <a:ext cx="22030283" cy="1101312"/>
            </a:xfrm>
            <a:prstGeom prst="rect">
              <a:avLst/>
            </a:prstGeom>
          </p:spPr>
          <p:txBody>
            <a:bodyPr anchor="t" rtlCol="false" tIns="0" lIns="0" bIns="0" rIns="0">
              <a:spAutoFit/>
            </a:bodyPr>
            <a:lstStyle/>
            <a:p>
              <a:pPr algn="ctr">
                <a:lnSpc>
                  <a:spcPts val="6948"/>
                </a:lnSpc>
              </a:pPr>
            </a:p>
          </p:txBody>
        </p:sp>
      </p:grpSp>
      <p:sp>
        <p:nvSpPr>
          <p:cNvPr name="TextBox 10" id="10"/>
          <p:cNvSpPr txBox="true"/>
          <p:nvPr/>
        </p:nvSpPr>
        <p:spPr>
          <a:xfrm rot="0">
            <a:off x="10450351" y="2927001"/>
            <a:ext cx="8813147" cy="1456146"/>
          </a:xfrm>
          <a:prstGeom prst="rect">
            <a:avLst/>
          </a:prstGeom>
        </p:spPr>
        <p:txBody>
          <a:bodyPr anchor="t" rtlCol="false" tIns="0" lIns="0" bIns="0" rIns="0">
            <a:spAutoFit/>
          </a:bodyPr>
          <a:lstStyle/>
          <a:p>
            <a:pPr algn="just">
              <a:lnSpc>
                <a:spcPts val="3877"/>
              </a:lnSpc>
            </a:pPr>
            <a:r>
              <a:rPr lang="en-US" sz="3285" spc="154">
                <a:solidFill>
                  <a:srgbClr val="000000"/>
                </a:solidFill>
                <a:latin typeface="Glacial Indifference Bold"/>
              </a:rPr>
              <a:t>BHAVANA M </a:t>
            </a:r>
          </a:p>
          <a:p>
            <a:pPr algn="just">
              <a:lnSpc>
                <a:spcPts val="3877"/>
              </a:lnSpc>
            </a:pPr>
            <a:r>
              <a:rPr lang="en-US" sz="3285" spc="154">
                <a:solidFill>
                  <a:srgbClr val="000000"/>
                </a:solidFill>
                <a:latin typeface="Glacial Indifference Bold"/>
              </a:rPr>
              <a:t>PRAKHYATH B S </a:t>
            </a:r>
          </a:p>
          <a:p>
            <a:pPr algn="just">
              <a:lnSpc>
                <a:spcPts val="3877"/>
              </a:lnSpc>
            </a:pPr>
          </a:p>
        </p:txBody>
      </p:sp>
      <p:sp>
        <p:nvSpPr>
          <p:cNvPr name="TextBox 11" id="11"/>
          <p:cNvSpPr txBox="true"/>
          <p:nvPr/>
        </p:nvSpPr>
        <p:spPr>
          <a:xfrm rot="0">
            <a:off x="5654102" y="246253"/>
            <a:ext cx="8472156" cy="1551951"/>
          </a:xfrm>
          <a:prstGeom prst="rect">
            <a:avLst/>
          </a:prstGeom>
        </p:spPr>
        <p:txBody>
          <a:bodyPr anchor="t" rtlCol="false" tIns="0" lIns="0" bIns="0" rIns="0">
            <a:spAutoFit/>
          </a:bodyPr>
          <a:lstStyle/>
          <a:p>
            <a:pPr algn="ctr">
              <a:lnSpc>
                <a:spcPts val="12220"/>
              </a:lnSpc>
              <a:spcBef>
                <a:spcPct val="0"/>
              </a:spcBef>
            </a:pPr>
            <a:r>
              <a:rPr lang="en-US" sz="10183">
                <a:solidFill>
                  <a:srgbClr val="000000"/>
                </a:solidFill>
                <a:latin typeface="Anonymous Pro Bold Italics"/>
              </a:rPr>
              <a:t>MUSIC GENRE</a:t>
            </a:r>
            <a:r>
              <a:rPr lang="en-US" sz="10183">
                <a:solidFill>
                  <a:srgbClr val="000000"/>
                </a:solidFill>
                <a:latin typeface="Anonymous Pro Bold"/>
              </a:rPr>
              <a:t> </a:t>
            </a:r>
          </a:p>
        </p:txBody>
      </p:sp>
      <p:sp>
        <p:nvSpPr>
          <p:cNvPr name="TextBox 12" id="12"/>
          <p:cNvSpPr txBox="true"/>
          <p:nvPr/>
        </p:nvSpPr>
        <p:spPr>
          <a:xfrm rot="0">
            <a:off x="7063763" y="1594699"/>
            <a:ext cx="5062187" cy="799310"/>
          </a:xfrm>
          <a:prstGeom prst="rect">
            <a:avLst/>
          </a:prstGeom>
        </p:spPr>
        <p:txBody>
          <a:bodyPr anchor="t" rtlCol="false" tIns="0" lIns="0" bIns="0" rIns="0">
            <a:spAutoFit/>
          </a:bodyPr>
          <a:lstStyle/>
          <a:p>
            <a:pPr algn="ctr">
              <a:lnSpc>
                <a:spcPts val="6258"/>
              </a:lnSpc>
              <a:spcBef>
                <a:spcPct val="0"/>
              </a:spcBef>
            </a:pPr>
            <a:r>
              <a:rPr lang="en-US" sz="5215">
                <a:solidFill>
                  <a:srgbClr val="000000"/>
                </a:solidFill>
                <a:latin typeface="Anonymous Pro Bold Italics"/>
              </a:rPr>
              <a:t>CLASSIFICATION</a:t>
            </a:r>
          </a:p>
        </p:txBody>
      </p:sp>
      <p:sp>
        <p:nvSpPr>
          <p:cNvPr name="AutoShape 13" id="13"/>
          <p:cNvSpPr/>
          <p:nvPr/>
        </p:nvSpPr>
        <p:spPr>
          <a:xfrm rot="0">
            <a:off x="17791438" y="9486900"/>
            <a:ext cx="496562" cy="237982"/>
          </a:xfrm>
          <a:prstGeom prst="rect">
            <a:avLst/>
          </a:prstGeom>
          <a:solidFill>
            <a:srgbClr val="E3CD8F"/>
          </a:solid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04332" y="-1459818"/>
            <a:ext cx="25952138" cy="20923911"/>
          </a:xfrm>
          <a:custGeom>
            <a:avLst/>
            <a:gdLst/>
            <a:ahLst/>
            <a:cxnLst/>
            <a:rect r="r" b="b" t="t" l="l"/>
            <a:pathLst>
              <a:path h="20923911" w="25952138">
                <a:moveTo>
                  <a:pt x="0" y="0"/>
                </a:moveTo>
                <a:lnTo>
                  <a:pt x="25952138" y="0"/>
                </a:lnTo>
                <a:lnTo>
                  <a:pt x="25952138" y="20923911"/>
                </a:lnTo>
                <a:lnTo>
                  <a:pt x="0" y="20923911"/>
                </a:lnTo>
                <a:lnTo>
                  <a:pt x="0" y="0"/>
                </a:lnTo>
                <a:close/>
              </a:path>
            </a:pathLst>
          </a:custGeom>
          <a:blipFill>
            <a:blip r:embed="rId2"/>
            <a:stretch>
              <a:fillRect l="0" t="0" r="0" b="0"/>
            </a:stretch>
          </a:blipFill>
        </p:spPr>
      </p:sp>
      <p:sp>
        <p:nvSpPr>
          <p:cNvPr name="AutoShape 3" id="3"/>
          <p:cNvSpPr/>
          <p:nvPr/>
        </p:nvSpPr>
        <p:spPr>
          <a:xfrm rot="0">
            <a:off x="3241798" y="1007226"/>
            <a:ext cx="12379304" cy="42948"/>
          </a:xfrm>
          <a:prstGeom prst="rect">
            <a:avLst/>
          </a:prstGeom>
          <a:solidFill>
            <a:srgbClr val="0B0B0B"/>
          </a:solidFill>
        </p:spPr>
      </p:sp>
      <p:sp>
        <p:nvSpPr>
          <p:cNvPr name="TextBox 4" id="4"/>
          <p:cNvSpPr txBox="true"/>
          <p:nvPr/>
        </p:nvSpPr>
        <p:spPr>
          <a:xfrm rot="0">
            <a:off x="537072" y="2909654"/>
            <a:ext cx="17750928" cy="6148029"/>
          </a:xfrm>
          <a:prstGeom prst="rect">
            <a:avLst/>
          </a:prstGeom>
        </p:spPr>
        <p:txBody>
          <a:bodyPr anchor="t" rtlCol="false" tIns="0" lIns="0" bIns="0" rIns="0">
            <a:spAutoFit/>
          </a:bodyPr>
          <a:lstStyle/>
          <a:p>
            <a:pPr algn="just">
              <a:lnSpc>
                <a:spcPts val="3681"/>
              </a:lnSpc>
            </a:pPr>
          </a:p>
          <a:p>
            <a:pPr algn="just">
              <a:lnSpc>
                <a:spcPts val="3681"/>
              </a:lnSpc>
            </a:pPr>
            <a:r>
              <a:rPr lang="en-US" sz="3346" u="sng">
                <a:solidFill>
                  <a:srgbClr val="000000"/>
                </a:solidFill>
                <a:latin typeface="Aleo Bold"/>
              </a:rPr>
              <a:t>Feature Selection</a:t>
            </a:r>
            <a:r>
              <a:rPr lang="en-US" sz="3346">
                <a:solidFill>
                  <a:srgbClr val="000000"/>
                </a:solidFill>
                <a:latin typeface="Aleo Bold"/>
              </a:rPr>
              <a:t>:</a:t>
            </a:r>
          </a:p>
          <a:p>
            <a:pPr algn="just">
              <a:lnSpc>
                <a:spcPts val="3681"/>
              </a:lnSpc>
            </a:pPr>
            <a:r>
              <a:rPr lang="en-US" sz="3346">
                <a:solidFill>
                  <a:srgbClr val="000000"/>
                </a:solidFill>
                <a:latin typeface="Aleo Bold"/>
              </a:rPr>
              <a:t>Comprehensive audio features extracted.</a:t>
            </a:r>
          </a:p>
          <a:p>
            <a:pPr algn="just">
              <a:lnSpc>
                <a:spcPts val="3681"/>
              </a:lnSpc>
            </a:pPr>
            <a:r>
              <a:rPr lang="en-US" sz="3346">
                <a:solidFill>
                  <a:srgbClr val="000000"/>
                </a:solidFill>
                <a:latin typeface="Aleo Bold"/>
              </a:rPr>
              <a:t>Utilization of Mel Spectrograms for visual features.</a:t>
            </a:r>
          </a:p>
          <a:p>
            <a:pPr algn="just">
              <a:lnSpc>
                <a:spcPts val="3681"/>
              </a:lnSpc>
            </a:pPr>
          </a:p>
          <a:p>
            <a:pPr algn="just">
              <a:lnSpc>
                <a:spcPts val="3681"/>
              </a:lnSpc>
            </a:pPr>
            <a:r>
              <a:rPr lang="en-US" sz="3346" u="sng">
                <a:solidFill>
                  <a:srgbClr val="000000"/>
                </a:solidFill>
                <a:latin typeface="Aleo Bold"/>
              </a:rPr>
              <a:t>Feature Importance</a:t>
            </a:r>
            <a:r>
              <a:rPr lang="en-US" sz="3346">
                <a:solidFill>
                  <a:srgbClr val="000000"/>
                </a:solidFill>
                <a:latin typeface="Aleo Bold"/>
              </a:rPr>
              <a:t>:</a:t>
            </a:r>
          </a:p>
          <a:p>
            <a:pPr algn="just">
              <a:lnSpc>
                <a:spcPts val="3681"/>
              </a:lnSpc>
            </a:pPr>
            <a:r>
              <a:rPr lang="en-US" sz="3346">
                <a:solidFill>
                  <a:srgbClr val="000000"/>
                </a:solidFill>
                <a:latin typeface="Aleo Bold"/>
              </a:rPr>
              <a:t>Logistic Regression and Extra Trees Classifier used to assess feature importance.</a:t>
            </a:r>
          </a:p>
          <a:p>
            <a:pPr algn="just">
              <a:lnSpc>
                <a:spcPts val="3681"/>
              </a:lnSpc>
            </a:pPr>
            <a:r>
              <a:rPr lang="en-US" sz="3346">
                <a:solidFill>
                  <a:srgbClr val="000000"/>
                </a:solidFill>
                <a:latin typeface="Aleo Bold"/>
              </a:rPr>
              <a:t>Coefficients and impurity decrease values evaluated.</a:t>
            </a:r>
          </a:p>
          <a:p>
            <a:pPr algn="just">
              <a:lnSpc>
                <a:spcPts val="3681"/>
              </a:lnSpc>
            </a:pPr>
          </a:p>
          <a:p>
            <a:pPr algn="just">
              <a:lnSpc>
                <a:spcPts val="3681"/>
              </a:lnSpc>
            </a:pPr>
            <a:r>
              <a:rPr lang="en-US" sz="3346" u="sng">
                <a:solidFill>
                  <a:srgbClr val="000000"/>
                </a:solidFill>
                <a:latin typeface="Aleo Bold"/>
              </a:rPr>
              <a:t>Data Splitting</a:t>
            </a:r>
            <a:r>
              <a:rPr lang="en-US" sz="3346">
                <a:solidFill>
                  <a:srgbClr val="000000"/>
                </a:solidFill>
                <a:latin typeface="Aleo Bold"/>
              </a:rPr>
              <a:t>:</a:t>
            </a:r>
          </a:p>
          <a:p>
            <a:pPr algn="just">
              <a:lnSpc>
                <a:spcPts val="3681"/>
              </a:lnSpc>
            </a:pPr>
            <a:r>
              <a:rPr lang="en-US" sz="3346">
                <a:solidFill>
                  <a:srgbClr val="000000"/>
                </a:solidFill>
                <a:latin typeface="Aleo Bold"/>
              </a:rPr>
              <a:t>Stratified splitting to ensure balanced class distribution.</a:t>
            </a:r>
          </a:p>
          <a:p>
            <a:pPr algn="just">
              <a:lnSpc>
                <a:spcPts val="3681"/>
              </a:lnSpc>
            </a:pPr>
            <a:r>
              <a:rPr lang="en-US" sz="3346">
                <a:solidFill>
                  <a:srgbClr val="000000"/>
                </a:solidFill>
                <a:latin typeface="Aleo Bold"/>
              </a:rPr>
              <a:t>80:20 train-test split ratio adopted for model training and evaluation.</a:t>
            </a:r>
          </a:p>
          <a:p>
            <a:pPr algn="just">
              <a:lnSpc>
                <a:spcPts val="3681"/>
              </a:lnSpc>
            </a:pPr>
          </a:p>
        </p:txBody>
      </p:sp>
      <p:sp>
        <p:nvSpPr>
          <p:cNvPr name="TextBox 5" id="5"/>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10</a:t>
            </a:r>
          </a:p>
        </p:txBody>
      </p:sp>
      <p:sp>
        <p:nvSpPr>
          <p:cNvPr name="AutoShape 6" id="6"/>
          <p:cNvSpPr/>
          <p:nvPr/>
        </p:nvSpPr>
        <p:spPr>
          <a:xfrm rot="0">
            <a:off x="17791438" y="9367909"/>
            <a:ext cx="496562" cy="237982"/>
          </a:xfrm>
          <a:prstGeom prst="rect">
            <a:avLst/>
          </a:prstGeom>
          <a:solidFill>
            <a:srgbClr val="816E46"/>
          </a:solidFill>
        </p:spPr>
      </p:sp>
      <p:sp>
        <p:nvSpPr>
          <p:cNvPr name="TextBox 7" id="7"/>
          <p:cNvSpPr txBox="true"/>
          <p:nvPr/>
        </p:nvSpPr>
        <p:spPr>
          <a:xfrm rot="0">
            <a:off x="574900" y="835776"/>
            <a:ext cx="17713100" cy="1911361"/>
          </a:xfrm>
          <a:prstGeom prst="rect">
            <a:avLst/>
          </a:prstGeom>
        </p:spPr>
        <p:txBody>
          <a:bodyPr anchor="t" rtlCol="false" tIns="0" lIns="0" bIns="0" rIns="0">
            <a:spAutoFit/>
          </a:bodyPr>
          <a:lstStyle/>
          <a:p>
            <a:pPr algn="ctr">
              <a:lnSpc>
                <a:spcPts val="6850"/>
              </a:lnSpc>
              <a:spcBef>
                <a:spcPct val="0"/>
              </a:spcBef>
            </a:pPr>
            <a:r>
              <a:rPr lang="en-US" sz="5708">
                <a:solidFill>
                  <a:srgbClr val="000000"/>
                </a:solidFill>
                <a:latin typeface="Hertical Rough"/>
              </a:rPr>
              <a:t>FEATURE SELECTION, FEATURE IMPORTANCE, AND DATA SPLITTING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04332" y="-1459818"/>
            <a:ext cx="25952138" cy="20923911"/>
          </a:xfrm>
          <a:custGeom>
            <a:avLst/>
            <a:gdLst/>
            <a:ahLst/>
            <a:cxnLst/>
            <a:rect r="r" b="b" t="t" l="l"/>
            <a:pathLst>
              <a:path h="20923911" w="25952138">
                <a:moveTo>
                  <a:pt x="0" y="0"/>
                </a:moveTo>
                <a:lnTo>
                  <a:pt x="25952138" y="0"/>
                </a:lnTo>
                <a:lnTo>
                  <a:pt x="25952138" y="20923911"/>
                </a:lnTo>
                <a:lnTo>
                  <a:pt x="0" y="20923911"/>
                </a:lnTo>
                <a:lnTo>
                  <a:pt x="0" y="0"/>
                </a:lnTo>
                <a:close/>
              </a:path>
            </a:pathLst>
          </a:custGeom>
          <a:blipFill>
            <a:blip r:embed="rId2"/>
            <a:stretch>
              <a:fillRect l="0" t="0" r="0" b="0"/>
            </a:stretch>
          </a:blipFill>
        </p:spPr>
      </p:sp>
      <p:sp>
        <p:nvSpPr>
          <p:cNvPr name="AutoShape 3" id="3"/>
          <p:cNvSpPr/>
          <p:nvPr/>
        </p:nvSpPr>
        <p:spPr>
          <a:xfrm rot="0">
            <a:off x="2984659" y="1028700"/>
            <a:ext cx="12379304" cy="42948"/>
          </a:xfrm>
          <a:prstGeom prst="rect">
            <a:avLst/>
          </a:prstGeom>
          <a:solidFill>
            <a:srgbClr val="0B0B0B"/>
          </a:solidFill>
        </p:spPr>
      </p:sp>
      <p:sp>
        <p:nvSpPr>
          <p:cNvPr name="TextBox 4" id="4"/>
          <p:cNvSpPr txBox="true"/>
          <p:nvPr/>
        </p:nvSpPr>
        <p:spPr>
          <a:xfrm rot="0">
            <a:off x="288791" y="1395984"/>
            <a:ext cx="17750928" cy="4281129"/>
          </a:xfrm>
          <a:prstGeom prst="rect">
            <a:avLst/>
          </a:prstGeom>
        </p:spPr>
        <p:txBody>
          <a:bodyPr anchor="t" rtlCol="false" tIns="0" lIns="0" bIns="0" rIns="0">
            <a:spAutoFit/>
          </a:bodyPr>
          <a:lstStyle/>
          <a:p>
            <a:pPr algn="just">
              <a:lnSpc>
                <a:spcPts val="3681"/>
              </a:lnSpc>
            </a:pPr>
            <a:r>
              <a:rPr lang="en-US" sz="3346" u="sng">
                <a:solidFill>
                  <a:srgbClr val="000000"/>
                </a:solidFill>
                <a:latin typeface="Aleo Bold"/>
              </a:rPr>
              <a:t>Model Training</a:t>
            </a:r>
          </a:p>
          <a:p>
            <a:pPr algn="just">
              <a:lnSpc>
                <a:spcPts val="3681"/>
              </a:lnSpc>
            </a:pPr>
            <a:r>
              <a:rPr lang="en-US" sz="3346">
                <a:solidFill>
                  <a:srgbClr val="000000"/>
                </a:solidFill>
                <a:latin typeface="Aleo Bold"/>
              </a:rPr>
              <a:t>The model is trained using the Adam optimizer with a sparse categorical crossentropy loss function. The training process involves iterating over multiple epochs while monitoring validation accuracy to prevent overfitting.</a:t>
            </a:r>
          </a:p>
          <a:p>
            <a:pPr algn="just">
              <a:lnSpc>
                <a:spcPts val="3681"/>
              </a:lnSpc>
            </a:pPr>
          </a:p>
          <a:p>
            <a:pPr algn="just">
              <a:lnSpc>
                <a:spcPts val="3681"/>
              </a:lnSpc>
            </a:pPr>
            <a:r>
              <a:rPr lang="en-US" sz="3346" u="sng">
                <a:solidFill>
                  <a:srgbClr val="000000"/>
                </a:solidFill>
                <a:latin typeface="Aleo Bold"/>
              </a:rPr>
              <a:t>Model Evaluation</a:t>
            </a:r>
          </a:p>
          <a:p>
            <a:pPr algn="just">
              <a:lnSpc>
                <a:spcPts val="3681"/>
              </a:lnSpc>
            </a:pPr>
            <a:r>
              <a:rPr lang="en-US" sz="3346">
                <a:solidFill>
                  <a:srgbClr val="000000"/>
                </a:solidFill>
                <a:latin typeface="Aleo Bold"/>
              </a:rPr>
              <a:t>The trained model is evaluated on the test dataset to assess its performance in classifying music genres. Evaluation metrics include accuracy, precision, recall, and F1-score.</a:t>
            </a:r>
          </a:p>
          <a:p>
            <a:pPr algn="just">
              <a:lnSpc>
                <a:spcPts val="3681"/>
              </a:lnSpc>
            </a:pPr>
          </a:p>
        </p:txBody>
      </p:sp>
      <p:sp>
        <p:nvSpPr>
          <p:cNvPr name="AutoShape 5" id="5"/>
          <p:cNvSpPr/>
          <p:nvPr/>
        </p:nvSpPr>
        <p:spPr>
          <a:xfrm rot="0">
            <a:off x="17791438" y="9367909"/>
            <a:ext cx="496562" cy="237982"/>
          </a:xfrm>
          <a:prstGeom prst="rect">
            <a:avLst/>
          </a:prstGeom>
          <a:solidFill>
            <a:srgbClr val="816E46"/>
          </a:solidFill>
        </p:spPr>
      </p:sp>
      <p:sp>
        <p:nvSpPr>
          <p:cNvPr name="Freeform 6" id="6"/>
          <p:cNvSpPr/>
          <p:nvPr/>
        </p:nvSpPr>
        <p:spPr>
          <a:xfrm flipH="false" flipV="false" rot="0">
            <a:off x="2984659" y="6606426"/>
            <a:ext cx="11869397" cy="2651874"/>
          </a:xfrm>
          <a:custGeom>
            <a:avLst/>
            <a:gdLst/>
            <a:ahLst/>
            <a:cxnLst/>
            <a:rect r="r" b="b" t="t" l="l"/>
            <a:pathLst>
              <a:path h="2651874" w="11869397">
                <a:moveTo>
                  <a:pt x="0" y="0"/>
                </a:moveTo>
                <a:lnTo>
                  <a:pt x="11869397" y="0"/>
                </a:lnTo>
                <a:lnTo>
                  <a:pt x="11869397" y="2651874"/>
                </a:lnTo>
                <a:lnTo>
                  <a:pt x="0" y="2651874"/>
                </a:lnTo>
                <a:lnTo>
                  <a:pt x="0" y="0"/>
                </a:lnTo>
                <a:close/>
              </a:path>
            </a:pathLst>
          </a:custGeom>
          <a:blipFill>
            <a:blip r:embed="rId3"/>
            <a:stretch>
              <a:fillRect l="-23552" t="-5502" r="-24043" b="-15296"/>
            </a:stretch>
          </a:blipFill>
        </p:spPr>
      </p:sp>
      <p:sp>
        <p:nvSpPr>
          <p:cNvPr name="TextBox 7" id="7"/>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11</a:t>
            </a:r>
          </a:p>
        </p:txBody>
      </p:sp>
      <p:sp>
        <p:nvSpPr>
          <p:cNvPr name="TextBox 8" id="8"/>
          <p:cNvSpPr txBox="true"/>
          <p:nvPr/>
        </p:nvSpPr>
        <p:spPr>
          <a:xfrm rot="0">
            <a:off x="2697209" y="-12706"/>
            <a:ext cx="12893582" cy="1041406"/>
          </a:xfrm>
          <a:prstGeom prst="rect">
            <a:avLst/>
          </a:prstGeom>
        </p:spPr>
        <p:txBody>
          <a:bodyPr anchor="t" rtlCol="false" tIns="0" lIns="0" bIns="0" rIns="0">
            <a:spAutoFit/>
          </a:bodyPr>
          <a:lstStyle/>
          <a:p>
            <a:pPr algn="ctr">
              <a:lnSpc>
                <a:spcPts val="6850"/>
              </a:lnSpc>
              <a:spcBef>
                <a:spcPct val="0"/>
              </a:spcBef>
            </a:pPr>
            <a:r>
              <a:rPr lang="en-US" sz="5708">
                <a:solidFill>
                  <a:srgbClr val="000000"/>
                </a:solidFill>
                <a:latin typeface="Hertical Rough"/>
              </a:rPr>
              <a:t>MODEL TRAINING AND EVALUATION</a:t>
            </a:r>
          </a:p>
        </p:txBody>
      </p:sp>
      <p:sp>
        <p:nvSpPr>
          <p:cNvPr name="TextBox 9" id="9"/>
          <p:cNvSpPr txBox="true"/>
          <p:nvPr/>
        </p:nvSpPr>
        <p:spPr>
          <a:xfrm rot="0">
            <a:off x="6374903" y="6000963"/>
            <a:ext cx="5598815" cy="542925"/>
          </a:xfrm>
          <a:prstGeom prst="rect">
            <a:avLst/>
          </a:prstGeom>
        </p:spPr>
        <p:txBody>
          <a:bodyPr anchor="t" rtlCol="false" tIns="0" lIns="0" bIns="0" rIns="0">
            <a:spAutoFit/>
          </a:bodyPr>
          <a:lstStyle/>
          <a:p>
            <a:pPr algn="ctr">
              <a:lnSpc>
                <a:spcPts val="3600"/>
              </a:lnSpc>
              <a:spcBef>
                <a:spcPct val="0"/>
              </a:spcBef>
            </a:pPr>
            <a:r>
              <a:rPr lang="en-US" sz="3000">
                <a:solidFill>
                  <a:srgbClr val="000000"/>
                </a:solidFill>
                <a:latin typeface="Hertical Rough"/>
              </a:rPr>
              <a:t>ACCURACY OF PREDICTIONS.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670475" y="-249431"/>
            <a:ext cx="21606169" cy="12736566"/>
          </a:xfrm>
          <a:custGeom>
            <a:avLst/>
            <a:gdLst/>
            <a:ahLst/>
            <a:cxnLst/>
            <a:rect r="r" b="b" t="t" l="l"/>
            <a:pathLst>
              <a:path h="12736566" w="21606169">
                <a:moveTo>
                  <a:pt x="0" y="0"/>
                </a:moveTo>
                <a:lnTo>
                  <a:pt x="21606170" y="0"/>
                </a:lnTo>
                <a:lnTo>
                  <a:pt x="21606170" y="12736566"/>
                </a:lnTo>
                <a:lnTo>
                  <a:pt x="0" y="12736566"/>
                </a:lnTo>
                <a:lnTo>
                  <a:pt x="0" y="0"/>
                </a:lnTo>
                <a:close/>
              </a:path>
            </a:pathLst>
          </a:custGeom>
          <a:blipFill>
            <a:blip r:embed="rId2"/>
            <a:stretch>
              <a:fillRect l="0" t="-63632" r="0" b="-91463"/>
            </a:stretch>
          </a:blipFill>
        </p:spPr>
      </p:sp>
      <p:sp>
        <p:nvSpPr>
          <p:cNvPr name="Freeform 3" id="3"/>
          <p:cNvSpPr/>
          <p:nvPr/>
        </p:nvSpPr>
        <p:spPr>
          <a:xfrm flipH="false" flipV="false" rot="0">
            <a:off x="5146999" y="1190754"/>
            <a:ext cx="7315200" cy="332509"/>
          </a:xfrm>
          <a:custGeom>
            <a:avLst/>
            <a:gdLst/>
            <a:ahLst/>
            <a:cxnLst/>
            <a:rect r="r" b="b" t="t" l="l"/>
            <a:pathLst>
              <a:path h="332509" w="7315200">
                <a:moveTo>
                  <a:pt x="0" y="0"/>
                </a:moveTo>
                <a:lnTo>
                  <a:pt x="7315200" y="0"/>
                </a:lnTo>
                <a:lnTo>
                  <a:pt x="7315200" y="332509"/>
                </a:lnTo>
                <a:lnTo>
                  <a:pt x="0" y="3325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279063"/>
            <a:ext cx="15436978" cy="1480224"/>
          </a:xfrm>
          <a:prstGeom prst="rect">
            <a:avLst/>
          </a:prstGeom>
        </p:spPr>
        <p:txBody>
          <a:bodyPr anchor="t" rtlCol="false" tIns="0" lIns="0" bIns="0" rIns="0">
            <a:spAutoFit/>
          </a:bodyPr>
          <a:lstStyle/>
          <a:p>
            <a:pPr algn="ctr">
              <a:lnSpc>
                <a:spcPts val="5776"/>
              </a:lnSpc>
            </a:pPr>
            <a:r>
              <a:rPr lang="en-US" sz="4734" spc="568">
                <a:solidFill>
                  <a:srgbClr val="000000"/>
                </a:solidFill>
                <a:latin typeface="Lora Bold Italics"/>
              </a:rPr>
              <a:t>Conclusion</a:t>
            </a:r>
          </a:p>
          <a:p>
            <a:pPr algn="ctr">
              <a:lnSpc>
                <a:spcPts val="5776"/>
              </a:lnSpc>
            </a:pPr>
          </a:p>
        </p:txBody>
      </p:sp>
      <p:sp>
        <p:nvSpPr>
          <p:cNvPr name="TextBox 5" id="5"/>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12</a:t>
            </a:r>
          </a:p>
        </p:txBody>
      </p:sp>
      <p:sp>
        <p:nvSpPr>
          <p:cNvPr name="AutoShape 6" id="6"/>
          <p:cNvSpPr/>
          <p:nvPr/>
        </p:nvSpPr>
        <p:spPr>
          <a:xfrm rot="0">
            <a:off x="17791438" y="9367909"/>
            <a:ext cx="496562" cy="237982"/>
          </a:xfrm>
          <a:prstGeom prst="rect">
            <a:avLst/>
          </a:prstGeom>
          <a:solidFill>
            <a:srgbClr val="816E46"/>
          </a:solidFill>
        </p:spPr>
      </p:sp>
      <p:sp>
        <p:nvSpPr>
          <p:cNvPr name="TextBox 7" id="7"/>
          <p:cNvSpPr txBox="true"/>
          <p:nvPr/>
        </p:nvSpPr>
        <p:spPr>
          <a:xfrm rot="0">
            <a:off x="1425511" y="2049697"/>
            <a:ext cx="15436978" cy="6168556"/>
          </a:xfrm>
          <a:prstGeom prst="rect">
            <a:avLst/>
          </a:prstGeom>
        </p:spPr>
        <p:txBody>
          <a:bodyPr anchor="t" rtlCol="false" tIns="0" lIns="0" bIns="0" rIns="0">
            <a:spAutoFit/>
          </a:bodyPr>
          <a:lstStyle/>
          <a:p>
            <a:pPr algn="ctr">
              <a:lnSpc>
                <a:spcPts val="4800"/>
              </a:lnSpc>
            </a:pPr>
            <a:r>
              <a:rPr lang="en-US" sz="3934" spc="472">
                <a:solidFill>
                  <a:srgbClr val="000000"/>
                </a:solidFill>
                <a:latin typeface="Lora Bold Italics"/>
              </a:rPr>
              <a:t>In conclusion, the music genre classification project demonstrates the effectiveness of machine learning techniques in analyzing and categorizing audio data. By combining audio features and visual representations of sound, the model achieves significant accuracy in genre classification tasks. Future work may involve exploring additional feature extraction methods, experimenting with different model architectures, and incorporating ensemble learning techniques for further improvement.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07596" y="-45830"/>
            <a:ext cx="21673225" cy="12391292"/>
          </a:xfrm>
          <a:custGeom>
            <a:avLst/>
            <a:gdLst/>
            <a:ahLst/>
            <a:cxnLst/>
            <a:rect r="r" b="b" t="t" l="l"/>
            <a:pathLst>
              <a:path h="12391292" w="21673225">
                <a:moveTo>
                  <a:pt x="0" y="0"/>
                </a:moveTo>
                <a:lnTo>
                  <a:pt x="21673226" y="0"/>
                </a:lnTo>
                <a:lnTo>
                  <a:pt x="21673226" y="12391292"/>
                </a:lnTo>
                <a:lnTo>
                  <a:pt x="0" y="12391292"/>
                </a:lnTo>
                <a:lnTo>
                  <a:pt x="0" y="0"/>
                </a:lnTo>
                <a:close/>
              </a:path>
            </a:pathLst>
          </a:custGeom>
          <a:blipFill>
            <a:blip r:embed="rId2"/>
            <a:stretch>
              <a:fillRect l="0" t="-12787" r="0" b="-12787"/>
            </a:stretch>
          </a:blipFill>
        </p:spPr>
      </p:sp>
      <p:sp>
        <p:nvSpPr>
          <p:cNvPr name="TextBox 3" id="3"/>
          <p:cNvSpPr txBox="true"/>
          <p:nvPr/>
        </p:nvSpPr>
        <p:spPr>
          <a:xfrm rot="0">
            <a:off x="653195" y="1200294"/>
            <a:ext cx="17386524" cy="6496050"/>
          </a:xfrm>
          <a:prstGeom prst="rect">
            <a:avLst/>
          </a:prstGeom>
        </p:spPr>
        <p:txBody>
          <a:bodyPr anchor="t" rtlCol="false" tIns="0" lIns="0" bIns="0" rIns="0">
            <a:spAutoFit/>
          </a:bodyPr>
          <a:lstStyle/>
          <a:p>
            <a:pPr algn="l">
              <a:lnSpc>
                <a:spcPts val="4725"/>
              </a:lnSpc>
            </a:pPr>
          </a:p>
          <a:p>
            <a:pPr algn="l">
              <a:lnSpc>
                <a:spcPts val="4725"/>
              </a:lnSpc>
            </a:pPr>
            <a:r>
              <a:rPr lang="en-US" sz="3375">
                <a:solidFill>
                  <a:srgbClr val="000000"/>
                </a:solidFill>
                <a:latin typeface="Alice Bold"/>
              </a:rPr>
              <a:t>https://www.clairvoyant.ai/blog/music-genre-classification-using-cnn.</a:t>
            </a:r>
          </a:p>
          <a:p>
            <a:pPr algn="l">
              <a:lnSpc>
                <a:spcPts val="4725"/>
              </a:lnSpc>
            </a:pPr>
            <a:r>
              <a:rPr lang="en-US" sz="3375">
                <a:solidFill>
                  <a:srgbClr val="000000"/>
                </a:solidFill>
                <a:latin typeface="Alice Bold"/>
              </a:rPr>
              <a:t>https://github.com/derekahuang/Music-Classification https://cs229.stanford.edu/proj2018/report/21.pdf https://towardsdatascience.com/extract-features-of-music-75a3f9bc265d https://www.clairvoyant.ai/blog/music-genre-classification-using-cnn https://medium.com/bisa-ai/music-genre-classification-using-convolutional-neural-network-7109508ced47</a:t>
            </a:r>
          </a:p>
          <a:p>
            <a:pPr algn="l">
              <a:lnSpc>
                <a:spcPts val="4725"/>
              </a:lnSpc>
            </a:pPr>
            <a:r>
              <a:rPr lang="en-US" sz="3375">
                <a:solidFill>
                  <a:srgbClr val="000000"/>
                </a:solidFill>
                <a:latin typeface="Alice Bold"/>
              </a:rPr>
              <a:t>https://www.kaggle.com/datasets/andradaolteanu/gtzan-dataset-music-genre-classification/download?datasetVersionNumber=1</a:t>
            </a:r>
          </a:p>
          <a:p>
            <a:pPr algn="l">
              <a:lnSpc>
                <a:spcPts val="4725"/>
              </a:lnSpc>
            </a:pPr>
          </a:p>
        </p:txBody>
      </p:sp>
      <p:sp>
        <p:nvSpPr>
          <p:cNvPr name="TextBox 4" id="4"/>
          <p:cNvSpPr txBox="true"/>
          <p:nvPr/>
        </p:nvSpPr>
        <p:spPr>
          <a:xfrm rot="0">
            <a:off x="5952734" y="179473"/>
            <a:ext cx="5547472" cy="1106546"/>
          </a:xfrm>
          <a:prstGeom prst="rect">
            <a:avLst/>
          </a:prstGeom>
        </p:spPr>
        <p:txBody>
          <a:bodyPr anchor="t" rtlCol="false" tIns="0" lIns="0" bIns="0" rIns="0">
            <a:spAutoFit/>
          </a:bodyPr>
          <a:lstStyle/>
          <a:p>
            <a:pPr algn="ctr">
              <a:lnSpc>
                <a:spcPts val="7659"/>
              </a:lnSpc>
              <a:spcBef>
                <a:spcPct val="0"/>
              </a:spcBef>
            </a:pPr>
            <a:r>
              <a:rPr lang="en-US" sz="6383">
                <a:solidFill>
                  <a:srgbClr val="000000"/>
                </a:solidFill>
                <a:latin typeface="Aleo Bold Italics"/>
              </a:rPr>
              <a:t>REFERENCES</a:t>
            </a:r>
          </a:p>
        </p:txBody>
      </p:sp>
      <p:sp>
        <p:nvSpPr>
          <p:cNvPr name="TextBox 5" id="5"/>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13</a:t>
            </a:r>
          </a:p>
        </p:txBody>
      </p:sp>
      <p:sp>
        <p:nvSpPr>
          <p:cNvPr name="AutoShape 6" id="6"/>
          <p:cNvSpPr/>
          <p:nvPr/>
        </p:nvSpPr>
        <p:spPr>
          <a:xfrm rot="0">
            <a:off x="17791438" y="9367909"/>
            <a:ext cx="496562" cy="237982"/>
          </a:xfrm>
          <a:prstGeom prst="rect">
            <a:avLst/>
          </a:prstGeom>
          <a:solidFill>
            <a:srgbClr val="816E46"/>
          </a:solid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B0B0B"/>
        </a:solidFill>
      </p:bgPr>
    </p:bg>
    <p:spTree>
      <p:nvGrpSpPr>
        <p:cNvPr id="1" name=""/>
        <p:cNvGrpSpPr/>
        <p:nvPr/>
      </p:nvGrpSpPr>
      <p:grpSpPr>
        <a:xfrm>
          <a:off x="0" y="0"/>
          <a:ext cx="0" cy="0"/>
          <a:chOff x="0" y="0"/>
          <a:chExt cx="0" cy="0"/>
        </a:xfrm>
      </p:grpSpPr>
      <p:sp>
        <p:nvSpPr>
          <p:cNvPr name="AutoShape 2" id="2"/>
          <p:cNvSpPr/>
          <p:nvPr/>
        </p:nvSpPr>
        <p:spPr>
          <a:xfrm rot="0">
            <a:off x="-25904" y="1311216"/>
            <a:ext cx="9169904" cy="42948"/>
          </a:xfrm>
          <a:prstGeom prst="rect">
            <a:avLst/>
          </a:prstGeom>
          <a:solidFill>
            <a:srgbClr val="FFFFFF"/>
          </a:solidFill>
        </p:spPr>
      </p:sp>
      <p:sp>
        <p:nvSpPr>
          <p:cNvPr name="AutoShape 3" id="3"/>
          <p:cNvSpPr/>
          <p:nvPr/>
        </p:nvSpPr>
        <p:spPr>
          <a:xfrm rot="0">
            <a:off x="17791438" y="9367909"/>
            <a:ext cx="496562" cy="237982"/>
          </a:xfrm>
          <a:prstGeom prst="rect">
            <a:avLst/>
          </a:prstGeom>
          <a:solidFill>
            <a:srgbClr val="FF8C21"/>
          </a:solidFill>
        </p:spPr>
      </p:sp>
      <p:sp>
        <p:nvSpPr>
          <p:cNvPr name="Freeform 4" id="4"/>
          <p:cNvSpPr/>
          <p:nvPr/>
        </p:nvSpPr>
        <p:spPr>
          <a:xfrm flipH="false" flipV="false" rot="0">
            <a:off x="-310663" y="-4902353"/>
            <a:ext cx="18861085" cy="16515307"/>
          </a:xfrm>
          <a:custGeom>
            <a:avLst/>
            <a:gdLst/>
            <a:ahLst/>
            <a:cxnLst/>
            <a:rect r="r" b="b" t="t" l="l"/>
            <a:pathLst>
              <a:path h="16515307" w="18861085">
                <a:moveTo>
                  <a:pt x="0" y="0"/>
                </a:moveTo>
                <a:lnTo>
                  <a:pt x="18861084" y="0"/>
                </a:lnTo>
                <a:lnTo>
                  <a:pt x="18861084" y="16515307"/>
                </a:lnTo>
                <a:lnTo>
                  <a:pt x="0" y="16515307"/>
                </a:lnTo>
                <a:lnTo>
                  <a:pt x="0" y="0"/>
                </a:lnTo>
                <a:close/>
              </a:path>
            </a:pathLst>
          </a:custGeom>
          <a:blipFill>
            <a:blip r:embed="rId2"/>
            <a:stretch>
              <a:fillRect l="-8955" t="-30579" r="-5559" b="0"/>
            </a:stretch>
          </a:blipFill>
        </p:spPr>
      </p:sp>
      <p:sp>
        <p:nvSpPr>
          <p:cNvPr name="TextBox 5" id="5"/>
          <p:cNvSpPr txBox="true"/>
          <p:nvPr/>
        </p:nvSpPr>
        <p:spPr>
          <a:xfrm rot="0">
            <a:off x="-25904" y="191074"/>
            <a:ext cx="4265946" cy="406400"/>
          </a:xfrm>
          <a:prstGeom prst="rect">
            <a:avLst/>
          </a:prstGeom>
        </p:spPr>
        <p:txBody>
          <a:bodyPr anchor="t" rtlCol="false" tIns="0" lIns="0" bIns="0" rIns="0">
            <a:spAutoFit/>
          </a:bodyPr>
          <a:lstStyle/>
          <a:p>
            <a:pPr algn="r">
              <a:lnSpc>
                <a:spcPts val="3250"/>
              </a:lnSpc>
            </a:pPr>
            <a:r>
              <a:rPr lang="en-US" sz="2500">
                <a:solidFill>
                  <a:srgbClr val="000000"/>
                </a:solidFill>
                <a:latin typeface="Anonymous Pro"/>
              </a:rPr>
              <a:t>Founder and Music Lover</a:t>
            </a:r>
          </a:p>
        </p:txBody>
      </p:sp>
      <p:sp>
        <p:nvSpPr>
          <p:cNvPr name="TextBox 6" id="6"/>
          <p:cNvSpPr txBox="true"/>
          <p:nvPr/>
        </p:nvSpPr>
        <p:spPr>
          <a:xfrm rot="0">
            <a:off x="4860181" y="2270142"/>
            <a:ext cx="7899660" cy="2873358"/>
          </a:xfrm>
          <a:prstGeom prst="rect">
            <a:avLst/>
          </a:prstGeom>
        </p:spPr>
        <p:txBody>
          <a:bodyPr anchor="t" rtlCol="false" tIns="0" lIns="0" bIns="0" rIns="0">
            <a:spAutoFit/>
          </a:bodyPr>
          <a:lstStyle/>
          <a:p>
            <a:pPr algn="ctr">
              <a:lnSpc>
                <a:spcPts val="10560"/>
              </a:lnSpc>
            </a:pPr>
            <a:r>
              <a:rPr lang="en-US" sz="9345" spc="1822">
                <a:solidFill>
                  <a:srgbClr val="000000"/>
                </a:solidFill>
                <a:latin typeface="Absolutely Sharp "/>
              </a:rPr>
              <a:t>THANK </a:t>
            </a:r>
          </a:p>
          <a:p>
            <a:pPr algn="ctr">
              <a:lnSpc>
                <a:spcPts val="10560"/>
              </a:lnSpc>
            </a:pPr>
            <a:r>
              <a:rPr lang="en-US" sz="9345" spc="1822">
                <a:solidFill>
                  <a:srgbClr val="000000"/>
                </a:solidFill>
                <a:latin typeface="Absolutely Sharp "/>
              </a:rPr>
              <a:t>YOU</a:t>
            </a:r>
          </a:p>
        </p:txBody>
      </p:sp>
      <p:sp>
        <p:nvSpPr>
          <p:cNvPr name="TextBox 7" id="7"/>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FFFFFF"/>
                </a:solidFill>
                <a:latin typeface="Hertical Rough"/>
              </a:rPr>
              <a:t>14</a:t>
            </a:r>
          </a:p>
        </p:txBody>
      </p:sp>
      <p:sp>
        <p:nvSpPr>
          <p:cNvPr name="AutoShape 8" id="8"/>
          <p:cNvSpPr/>
          <p:nvPr/>
        </p:nvSpPr>
        <p:spPr>
          <a:xfrm rot="0">
            <a:off x="17791438" y="9367909"/>
            <a:ext cx="648962" cy="237982"/>
          </a:xfrm>
          <a:prstGeom prst="rect">
            <a:avLst/>
          </a:prstGeom>
          <a:solidFill>
            <a:srgbClr val="E3CD8F"/>
          </a:solid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4D09A"/>
        </a:solidFill>
      </p:bgPr>
    </p:bg>
    <p:spTree>
      <p:nvGrpSpPr>
        <p:cNvPr id="1" name=""/>
        <p:cNvGrpSpPr/>
        <p:nvPr/>
      </p:nvGrpSpPr>
      <p:grpSpPr>
        <a:xfrm>
          <a:off x="0" y="0"/>
          <a:ext cx="0" cy="0"/>
          <a:chOff x="0" y="0"/>
          <a:chExt cx="0" cy="0"/>
        </a:xfrm>
      </p:grpSpPr>
      <p:sp>
        <p:nvSpPr>
          <p:cNvPr name="AutoShape 2" id="2"/>
          <p:cNvSpPr/>
          <p:nvPr/>
        </p:nvSpPr>
        <p:spPr>
          <a:xfrm rot="0">
            <a:off x="1028700" y="9206243"/>
            <a:ext cx="17259300" cy="52057"/>
          </a:xfrm>
          <a:prstGeom prst="rect">
            <a:avLst/>
          </a:prstGeom>
          <a:solidFill>
            <a:srgbClr val="0B0B0B"/>
          </a:solidFill>
        </p:spPr>
      </p:sp>
      <p:sp>
        <p:nvSpPr>
          <p:cNvPr name="TextBox 3" id="3"/>
          <p:cNvSpPr txBox="true"/>
          <p:nvPr/>
        </p:nvSpPr>
        <p:spPr>
          <a:xfrm rot="0">
            <a:off x="1028700" y="1214556"/>
            <a:ext cx="736213" cy="466725"/>
          </a:xfrm>
          <a:prstGeom prst="rect">
            <a:avLst/>
          </a:prstGeom>
        </p:spPr>
        <p:txBody>
          <a:bodyPr anchor="t" rtlCol="false" tIns="0" lIns="0" bIns="0" rIns="0">
            <a:spAutoFit/>
          </a:bodyPr>
          <a:lstStyle/>
          <a:p>
            <a:pPr algn="l">
              <a:lnSpc>
                <a:spcPts val="3600"/>
              </a:lnSpc>
            </a:pPr>
            <a:r>
              <a:rPr lang="en-US" sz="3000">
                <a:solidFill>
                  <a:srgbClr val="0B0B0B"/>
                </a:solidFill>
                <a:latin typeface="Anonymous Pro Bold"/>
              </a:rPr>
              <a:t>08</a:t>
            </a:r>
          </a:p>
        </p:txBody>
      </p:sp>
      <p:sp>
        <p:nvSpPr>
          <p:cNvPr name="AutoShape 4" id="4"/>
          <p:cNvSpPr/>
          <p:nvPr/>
        </p:nvSpPr>
        <p:spPr>
          <a:xfrm rot="0">
            <a:off x="17543157" y="9367909"/>
            <a:ext cx="496562" cy="237982"/>
          </a:xfrm>
          <a:prstGeom prst="rect">
            <a:avLst/>
          </a:prstGeom>
          <a:solidFill>
            <a:srgbClr val="FF8C21"/>
          </a:solidFill>
        </p:spPr>
      </p:sp>
      <p:sp>
        <p:nvSpPr>
          <p:cNvPr name="Freeform 5" id="5"/>
          <p:cNvSpPr/>
          <p:nvPr/>
        </p:nvSpPr>
        <p:spPr>
          <a:xfrm flipH="false" flipV="false" rot="0">
            <a:off x="-797544" y="-215183"/>
            <a:ext cx="18837263" cy="10932632"/>
          </a:xfrm>
          <a:custGeom>
            <a:avLst/>
            <a:gdLst/>
            <a:ahLst/>
            <a:cxnLst/>
            <a:rect r="r" b="b" t="t" l="l"/>
            <a:pathLst>
              <a:path h="10932632" w="18837263">
                <a:moveTo>
                  <a:pt x="0" y="0"/>
                </a:moveTo>
                <a:lnTo>
                  <a:pt x="18837263" y="0"/>
                </a:lnTo>
                <a:lnTo>
                  <a:pt x="18837263" y="10932632"/>
                </a:lnTo>
                <a:lnTo>
                  <a:pt x="0" y="10932632"/>
                </a:lnTo>
                <a:lnTo>
                  <a:pt x="0" y="0"/>
                </a:lnTo>
                <a:close/>
              </a:path>
            </a:pathLst>
          </a:custGeom>
          <a:blipFill>
            <a:blip r:embed="rId2"/>
            <a:stretch>
              <a:fillRect l="0" t="-3408" r="-1728" b="-3708"/>
            </a:stretch>
          </a:blipFill>
        </p:spPr>
      </p:sp>
      <p:sp>
        <p:nvSpPr>
          <p:cNvPr name="TextBox 6" id="6"/>
          <p:cNvSpPr txBox="true"/>
          <p:nvPr/>
        </p:nvSpPr>
        <p:spPr>
          <a:xfrm rot="0">
            <a:off x="5272394" y="266954"/>
            <a:ext cx="6697388" cy="761746"/>
          </a:xfrm>
          <a:prstGeom prst="rect">
            <a:avLst/>
          </a:prstGeom>
        </p:spPr>
        <p:txBody>
          <a:bodyPr anchor="t" rtlCol="false" tIns="0" lIns="0" bIns="0" rIns="0">
            <a:spAutoFit/>
          </a:bodyPr>
          <a:lstStyle/>
          <a:p>
            <a:pPr algn="ctr">
              <a:lnSpc>
                <a:spcPts val="5666"/>
              </a:lnSpc>
            </a:pPr>
            <a:r>
              <a:rPr lang="en-US" sz="3908">
                <a:solidFill>
                  <a:srgbClr val="000000"/>
                </a:solidFill>
                <a:latin typeface="Aleo Bold Italics"/>
              </a:rPr>
              <a:t>PROBLEM STATEMENT</a:t>
            </a:r>
          </a:p>
        </p:txBody>
      </p:sp>
      <p:grpSp>
        <p:nvGrpSpPr>
          <p:cNvPr name="Group 7" id="7"/>
          <p:cNvGrpSpPr/>
          <p:nvPr/>
        </p:nvGrpSpPr>
        <p:grpSpPr>
          <a:xfrm rot="0">
            <a:off x="4150498" y="4546319"/>
            <a:ext cx="9663108" cy="5485330"/>
            <a:chOff x="0" y="0"/>
            <a:chExt cx="12884144" cy="7313774"/>
          </a:xfrm>
        </p:grpSpPr>
        <p:sp>
          <p:nvSpPr>
            <p:cNvPr name="TextBox 8" id="8"/>
            <p:cNvSpPr txBox="true"/>
            <p:nvPr/>
          </p:nvSpPr>
          <p:spPr>
            <a:xfrm rot="0">
              <a:off x="0" y="-47625"/>
              <a:ext cx="12884144" cy="1031875"/>
            </a:xfrm>
            <a:prstGeom prst="rect">
              <a:avLst/>
            </a:prstGeom>
          </p:spPr>
          <p:txBody>
            <a:bodyPr anchor="t" rtlCol="false" tIns="0" lIns="0" bIns="0" rIns="0">
              <a:spAutoFit/>
            </a:bodyPr>
            <a:lstStyle/>
            <a:p>
              <a:pPr algn="l">
                <a:lnSpc>
                  <a:spcPts val="6337"/>
                </a:lnSpc>
              </a:pPr>
            </a:p>
          </p:txBody>
        </p:sp>
        <p:sp>
          <p:nvSpPr>
            <p:cNvPr name="TextBox 9" id="9"/>
            <p:cNvSpPr txBox="true"/>
            <p:nvPr/>
          </p:nvSpPr>
          <p:spPr>
            <a:xfrm rot="0">
              <a:off x="0" y="1062199"/>
              <a:ext cx="12884144" cy="6251575"/>
            </a:xfrm>
            <a:prstGeom prst="rect">
              <a:avLst/>
            </a:prstGeom>
          </p:spPr>
          <p:txBody>
            <a:bodyPr anchor="t" rtlCol="false" tIns="0" lIns="0" bIns="0" rIns="0">
              <a:spAutoFit/>
            </a:bodyPr>
            <a:lstStyle/>
            <a:p>
              <a:pPr algn="ctr">
                <a:lnSpc>
                  <a:spcPts val="4725"/>
                </a:lnSpc>
              </a:pPr>
              <a:r>
                <a:rPr lang="en-US" sz="3375">
                  <a:solidFill>
                    <a:srgbClr val="000000"/>
                  </a:solidFill>
                  <a:latin typeface="Sanchez"/>
                </a:rPr>
                <a:t>The dataset consists of audio files of music tracks along with corresponding genre labels. Additionally, the dataset includes image files that visually represent the sound of each track. This multimodal dataset provides an opportunity to explore the relationship between audio features, visual representations of sound, and genre classifications.</a:t>
              </a:r>
            </a:p>
          </p:txBody>
        </p:sp>
      </p:grpSp>
      <p:sp>
        <p:nvSpPr>
          <p:cNvPr name="TextBox 10" id="10"/>
          <p:cNvSpPr txBox="true"/>
          <p:nvPr/>
        </p:nvSpPr>
        <p:spPr>
          <a:xfrm rot="0">
            <a:off x="4082568" y="962025"/>
            <a:ext cx="9798966" cy="7658100"/>
          </a:xfrm>
          <a:prstGeom prst="rect">
            <a:avLst/>
          </a:prstGeom>
        </p:spPr>
        <p:txBody>
          <a:bodyPr anchor="t" rtlCol="false" tIns="0" lIns="0" bIns="0" rIns="0">
            <a:spAutoFit/>
          </a:bodyPr>
          <a:lstStyle/>
          <a:p>
            <a:pPr algn="ctr">
              <a:lnSpc>
                <a:spcPts val="4725"/>
              </a:lnSpc>
            </a:pPr>
            <a:r>
              <a:rPr lang="en-US" sz="3375">
                <a:solidFill>
                  <a:srgbClr val="000000"/>
                </a:solidFill>
                <a:latin typeface="Sanchez"/>
              </a:rPr>
              <a:t>Develop a machine learning model to classify music tracks into genre categories using audio features and corresponding visual representations of sound, exploring the relationship between acoustic characteristics and visual patterns in music.</a:t>
            </a:r>
          </a:p>
          <a:p>
            <a:pPr algn="ctr">
              <a:lnSpc>
                <a:spcPts val="4725"/>
              </a:lnSpc>
            </a:pPr>
          </a:p>
          <a:p>
            <a:pPr algn="ctr">
              <a:lnSpc>
                <a:spcPts val="4725"/>
              </a:lnSpc>
            </a:pPr>
          </a:p>
          <a:p>
            <a:pPr algn="ctr">
              <a:lnSpc>
                <a:spcPts val="4725"/>
              </a:lnSpc>
            </a:pPr>
          </a:p>
          <a:p>
            <a:pPr algn="ctr">
              <a:lnSpc>
                <a:spcPts val="4725"/>
              </a:lnSpc>
            </a:pPr>
          </a:p>
          <a:p>
            <a:pPr algn="ctr">
              <a:lnSpc>
                <a:spcPts val="4725"/>
              </a:lnSpc>
            </a:pPr>
          </a:p>
          <a:p>
            <a:pPr algn="ctr">
              <a:lnSpc>
                <a:spcPts val="4725"/>
              </a:lnSpc>
            </a:pPr>
          </a:p>
          <a:p>
            <a:pPr algn="ctr">
              <a:lnSpc>
                <a:spcPts val="4725"/>
              </a:lnSpc>
            </a:pPr>
          </a:p>
        </p:txBody>
      </p:sp>
      <p:sp>
        <p:nvSpPr>
          <p:cNvPr name="TextBox 11" id="11"/>
          <p:cNvSpPr txBox="true"/>
          <p:nvPr/>
        </p:nvSpPr>
        <p:spPr>
          <a:xfrm rot="0">
            <a:off x="5272394" y="4876483"/>
            <a:ext cx="6697388" cy="673100"/>
          </a:xfrm>
          <a:prstGeom prst="rect">
            <a:avLst/>
          </a:prstGeom>
        </p:spPr>
        <p:txBody>
          <a:bodyPr anchor="t" rtlCol="false" tIns="0" lIns="0" bIns="0" rIns="0">
            <a:spAutoFit/>
          </a:bodyPr>
          <a:lstStyle/>
          <a:p>
            <a:pPr algn="ctr">
              <a:lnSpc>
                <a:spcPts val="4680"/>
              </a:lnSpc>
              <a:spcBef>
                <a:spcPct val="0"/>
              </a:spcBef>
            </a:pPr>
            <a:r>
              <a:rPr lang="en-US" sz="3900">
                <a:solidFill>
                  <a:srgbClr val="000000"/>
                </a:solidFill>
                <a:latin typeface="Aleo Bold Italics"/>
              </a:rPr>
              <a:t>DATASET DETAILS</a:t>
            </a:r>
          </a:p>
        </p:txBody>
      </p:sp>
      <p:sp>
        <p:nvSpPr>
          <p:cNvPr name="TextBox 12" id="12"/>
          <p:cNvSpPr txBox="true"/>
          <p:nvPr/>
        </p:nvSpPr>
        <p:spPr>
          <a:xfrm rot="0">
            <a:off x="16523087" y="9291566"/>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02</a:t>
            </a:r>
          </a:p>
        </p:txBody>
      </p:sp>
      <p:sp>
        <p:nvSpPr>
          <p:cNvPr name="AutoShape 13" id="13"/>
          <p:cNvSpPr/>
          <p:nvPr/>
        </p:nvSpPr>
        <p:spPr>
          <a:xfrm rot="0">
            <a:off x="17791438" y="9486900"/>
            <a:ext cx="496562" cy="237982"/>
          </a:xfrm>
          <a:prstGeom prst="rect">
            <a:avLst/>
          </a:prstGeom>
          <a:solidFill>
            <a:srgbClr val="795E37"/>
          </a:solid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954348" y="985752"/>
            <a:ext cx="12379304" cy="42948"/>
          </a:xfrm>
          <a:prstGeom prst="rect">
            <a:avLst/>
          </a:prstGeom>
          <a:solidFill>
            <a:srgbClr val="0B0B0B"/>
          </a:solidFill>
        </p:spPr>
      </p:sp>
      <p:sp>
        <p:nvSpPr>
          <p:cNvPr name="Freeform 3" id="3"/>
          <p:cNvSpPr/>
          <p:nvPr/>
        </p:nvSpPr>
        <p:spPr>
          <a:xfrm flipH="false" flipV="false" rot="0">
            <a:off x="-2004332" y="-1459818"/>
            <a:ext cx="25952138" cy="20923911"/>
          </a:xfrm>
          <a:custGeom>
            <a:avLst/>
            <a:gdLst/>
            <a:ahLst/>
            <a:cxnLst/>
            <a:rect r="r" b="b" t="t" l="l"/>
            <a:pathLst>
              <a:path h="20923911" w="25952138">
                <a:moveTo>
                  <a:pt x="0" y="0"/>
                </a:moveTo>
                <a:lnTo>
                  <a:pt x="25952138" y="0"/>
                </a:lnTo>
                <a:lnTo>
                  <a:pt x="25952138" y="20923911"/>
                </a:lnTo>
                <a:lnTo>
                  <a:pt x="0" y="20923911"/>
                </a:lnTo>
                <a:lnTo>
                  <a:pt x="0" y="0"/>
                </a:lnTo>
                <a:close/>
              </a:path>
            </a:pathLst>
          </a:custGeom>
          <a:blipFill>
            <a:blip r:embed="rId2"/>
            <a:stretch>
              <a:fillRect l="0" t="0" r="0" b="0"/>
            </a:stretch>
          </a:blipFill>
        </p:spPr>
      </p:sp>
      <p:sp>
        <p:nvSpPr>
          <p:cNvPr name="TextBox 4" id="4"/>
          <p:cNvSpPr txBox="true"/>
          <p:nvPr/>
        </p:nvSpPr>
        <p:spPr>
          <a:xfrm rot="0">
            <a:off x="255120" y="1176215"/>
            <a:ext cx="17777760" cy="9480169"/>
          </a:xfrm>
          <a:prstGeom prst="rect">
            <a:avLst/>
          </a:prstGeom>
        </p:spPr>
        <p:txBody>
          <a:bodyPr anchor="t" rtlCol="false" tIns="0" lIns="0" bIns="0" rIns="0">
            <a:spAutoFit/>
          </a:bodyPr>
          <a:lstStyle/>
          <a:p>
            <a:pPr algn="just">
              <a:lnSpc>
                <a:spcPts val="3541"/>
              </a:lnSpc>
            </a:pPr>
            <a:r>
              <a:rPr lang="en-US" sz="3219">
                <a:solidFill>
                  <a:srgbClr val="000000"/>
                </a:solidFill>
                <a:latin typeface="Aleo Bold"/>
              </a:rPr>
              <a:t>The dataset used for music genre classification is a curated collection known as the "genres original," based on the famous GTZAN dataset, which is considered the MNIST (benchmark) of sound datasets. It consists of:</a:t>
            </a:r>
          </a:p>
          <a:p>
            <a:pPr algn="just">
              <a:lnSpc>
                <a:spcPts val="3541"/>
              </a:lnSpc>
            </a:pPr>
            <a:r>
              <a:rPr lang="en-US" sz="3219">
                <a:solidFill>
                  <a:srgbClr val="000000"/>
                </a:solidFill>
                <a:latin typeface="Aleo Bold"/>
              </a:rPr>
              <a:t>Audio Files:</a:t>
            </a:r>
          </a:p>
          <a:p>
            <a:pPr algn="just" marL="1390395" indent="-463465" lvl="2">
              <a:lnSpc>
                <a:spcPts val="3541"/>
              </a:lnSpc>
              <a:buFont typeface="Arial"/>
              <a:buChar char="⚬"/>
            </a:pPr>
            <a:r>
              <a:rPr lang="en-US" sz="3219">
                <a:solidFill>
                  <a:srgbClr val="000000"/>
                </a:solidFill>
                <a:latin typeface="Aleo Bold"/>
              </a:rPr>
              <a:t>10 genres represented by 100 audio files each.</a:t>
            </a:r>
          </a:p>
          <a:p>
            <a:pPr algn="just" marL="1390395" indent="-463465" lvl="2">
              <a:lnSpc>
                <a:spcPts val="3541"/>
              </a:lnSpc>
              <a:buFont typeface="Arial"/>
              <a:buChar char="⚬"/>
            </a:pPr>
            <a:r>
              <a:rPr lang="en-US" sz="3219">
                <a:solidFill>
                  <a:srgbClr val="000000"/>
                </a:solidFill>
                <a:latin typeface="Aleo Bold"/>
              </a:rPr>
              <a:t>Each audio file has a fixed length of 30 seconds, providing standardized data for analysis.</a:t>
            </a:r>
          </a:p>
          <a:p>
            <a:pPr algn="just">
              <a:lnSpc>
                <a:spcPts val="3541"/>
              </a:lnSpc>
            </a:pPr>
            <a:r>
              <a:rPr lang="en-US" sz="3219">
                <a:solidFill>
                  <a:srgbClr val="000000"/>
                </a:solidFill>
                <a:latin typeface="Aleo Bold"/>
              </a:rPr>
              <a:t>Visual Representations (Mel Spectrograms):</a:t>
            </a:r>
          </a:p>
          <a:p>
            <a:pPr algn="just" marL="1390395" indent="-463465" lvl="2">
              <a:lnSpc>
                <a:spcPts val="3541"/>
              </a:lnSpc>
              <a:buFont typeface="Arial"/>
              <a:buChar char="⚬"/>
            </a:pPr>
            <a:r>
              <a:rPr lang="en-US" sz="3219">
                <a:solidFill>
                  <a:srgbClr val="000000"/>
                </a:solidFill>
                <a:latin typeface="Aleo Bold"/>
              </a:rPr>
              <a:t>Visual representations (images) were created for each audio file using Mel Spectrograms.</a:t>
            </a:r>
          </a:p>
          <a:p>
            <a:pPr algn="just" marL="1390395" indent="-463465" lvl="2">
              <a:lnSpc>
                <a:spcPts val="3541"/>
              </a:lnSpc>
              <a:buFont typeface="Arial"/>
              <a:buChar char="⚬"/>
            </a:pPr>
            <a:r>
              <a:rPr lang="en-US" sz="3219">
                <a:solidFill>
                  <a:srgbClr val="000000"/>
                </a:solidFill>
                <a:latin typeface="Aleo Bold"/>
              </a:rPr>
              <a:t>Mel Spectrograms convert audio signals into visual representations suitable for input into convolutional neural networks (CNNs), facilitating audio classification using image-based approaches.</a:t>
            </a:r>
          </a:p>
          <a:p>
            <a:pPr algn="just">
              <a:lnSpc>
                <a:spcPts val="3541"/>
              </a:lnSpc>
            </a:pPr>
            <a:r>
              <a:rPr lang="en-US" sz="3219">
                <a:solidFill>
                  <a:srgbClr val="000000"/>
                </a:solidFill>
                <a:latin typeface="Aleo Bold"/>
              </a:rPr>
              <a:t>CSV Files - Audio Features:</a:t>
            </a:r>
          </a:p>
          <a:p>
            <a:pPr algn="just" marL="1390395" indent="-463465" lvl="2">
              <a:lnSpc>
                <a:spcPts val="3541"/>
              </a:lnSpc>
              <a:buFont typeface="Arial"/>
              <a:buChar char="⚬"/>
            </a:pPr>
            <a:r>
              <a:rPr lang="en-US" sz="3219">
                <a:solidFill>
                  <a:srgbClr val="000000"/>
                </a:solidFill>
                <a:latin typeface="Aleo Bold"/>
              </a:rPr>
              <a:t>Two CSV files containing extracted audio features:</a:t>
            </a:r>
          </a:p>
          <a:p>
            <a:pPr algn="just" marL="2085592" indent="-521398" lvl="3">
              <a:lnSpc>
                <a:spcPts val="3541"/>
              </a:lnSpc>
              <a:buFont typeface="Arial"/>
              <a:buChar char="￭"/>
            </a:pPr>
            <a:r>
              <a:rPr lang="en-US" sz="3219">
                <a:solidFill>
                  <a:srgbClr val="000000"/>
                </a:solidFill>
                <a:latin typeface="Aleo Bold"/>
              </a:rPr>
              <a:t>One file includes mean and variance computed over multiple features extracted from 30-second audio segments.</a:t>
            </a:r>
          </a:p>
          <a:p>
            <a:pPr algn="just" marL="2085592" indent="-521398" lvl="3">
              <a:lnSpc>
                <a:spcPts val="3541"/>
              </a:lnSpc>
              <a:buFont typeface="Arial"/>
              <a:buChar char="￭"/>
            </a:pPr>
            <a:r>
              <a:rPr lang="en-US" sz="3219">
                <a:solidFill>
                  <a:srgbClr val="000000"/>
                </a:solidFill>
                <a:latin typeface="Aleo Bold"/>
              </a:rPr>
              <a:t>Another file follows a similar structure but uses 3-second audio segments, significantly increasing the dataset size for model training.</a:t>
            </a:r>
          </a:p>
          <a:p>
            <a:pPr algn="just">
              <a:lnSpc>
                <a:spcPts val="3541"/>
              </a:lnSpc>
            </a:pPr>
          </a:p>
          <a:p>
            <a:pPr algn="just">
              <a:lnSpc>
                <a:spcPts val="3541"/>
              </a:lnSpc>
            </a:pPr>
          </a:p>
        </p:txBody>
      </p:sp>
      <p:sp>
        <p:nvSpPr>
          <p:cNvPr name="TextBox 5" id="5"/>
          <p:cNvSpPr txBox="true"/>
          <p:nvPr/>
        </p:nvSpPr>
        <p:spPr>
          <a:xfrm rot="0">
            <a:off x="3528451" y="154839"/>
            <a:ext cx="11231098" cy="1042035"/>
          </a:xfrm>
          <a:prstGeom prst="rect">
            <a:avLst/>
          </a:prstGeom>
        </p:spPr>
        <p:txBody>
          <a:bodyPr anchor="t" rtlCol="false" tIns="0" lIns="0" bIns="0" rIns="0">
            <a:spAutoFit/>
          </a:bodyPr>
          <a:lstStyle/>
          <a:p>
            <a:pPr algn="ctr">
              <a:lnSpc>
                <a:spcPts val="6720"/>
              </a:lnSpc>
            </a:pPr>
            <a:r>
              <a:rPr lang="en-US" sz="6000">
                <a:solidFill>
                  <a:srgbClr val="000000"/>
                </a:solidFill>
                <a:latin typeface="Hertical Rough"/>
              </a:rPr>
              <a:t>OVERVIEW OF DATASET</a:t>
            </a:r>
          </a:p>
        </p:txBody>
      </p:sp>
      <p:sp>
        <p:nvSpPr>
          <p:cNvPr name="AutoShape 6" id="6"/>
          <p:cNvSpPr/>
          <p:nvPr/>
        </p:nvSpPr>
        <p:spPr>
          <a:xfrm rot="0">
            <a:off x="3089847" y="1153927"/>
            <a:ext cx="12379304" cy="42948"/>
          </a:xfrm>
          <a:prstGeom prst="rect">
            <a:avLst/>
          </a:prstGeom>
          <a:solidFill>
            <a:srgbClr val="0B0B0B"/>
          </a:solidFill>
        </p:spPr>
      </p:sp>
      <p:sp>
        <p:nvSpPr>
          <p:cNvPr name="TextBox 7" id="7"/>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03</a:t>
            </a:r>
          </a:p>
        </p:txBody>
      </p:sp>
      <p:sp>
        <p:nvSpPr>
          <p:cNvPr name="AutoShape 8" id="8"/>
          <p:cNvSpPr/>
          <p:nvPr/>
        </p:nvSpPr>
        <p:spPr>
          <a:xfrm rot="0">
            <a:off x="17791438" y="9367909"/>
            <a:ext cx="496562" cy="237982"/>
          </a:xfrm>
          <a:prstGeom prst="rect">
            <a:avLst/>
          </a:prstGeom>
          <a:solidFill>
            <a:srgbClr val="816E46"/>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04332" y="-1459818"/>
            <a:ext cx="25952138" cy="20923911"/>
          </a:xfrm>
          <a:custGeom>
            <a:avLst/>
            <a:gdLst/>
            <a:ahLst/>
            <a:cxnLst/>
            <a:rect r="r" b="b" t="t" l="l"/>
            <a:pathLst>
              <a:path h="20923911" w="25952138">
                <a:moveTo>
                  <a:pt x="0" y="0"/>
                </a:moveTo>
                <a:lnTo>
                  <a:pt x="25952138" y="0"/>
                </a:lnTo>
                <a:lnTo>
                  <a:pt x="25952138" y="20923911"/>
                </a:lnTo>
                <a:lnTo>
                  <a:pt x="0" y="20923911"/>
                </a:lnTo>
                <a:lnTo>
                  <a:pt x="0" y="0"/>
                </a:lnTo>
                <a:close/>
              </a:path>
            </a:pathLst>
          </a:custGeom>
          <a:blipFill>
            <a:blip r:embed="rId2"/>
            <a:stretch>
              <a:fillRect l="0" t="0" r="0" b="0"/>
            </a:stretch>
          </a:blipFill>
        </p:spPr>
      </p:sp>
      <p:sp>
        <p:nvSpPr>
          <p:cNvPr name="AutoShape 3" id="3"/>
          <p:cNvSpPr/>
          <p:nvPr/>
        </p:nvSpPr>
        <p:spPr>
          <a:xfrm rot="0">
            <a:off x="3241798" y="1007226"/>
            <a:ext cx="12379304" cy="42948"/>
          </a:xfrm>
          <a:prstGeom prst="rect">
            <a:avLst/>
          </a:prstGeom>
          <a:solidFill>
            <a:srgbClr val="0B0B0B"/>
          </a:solidFill>
        </p:spPr>
      </p:sp>
      <p:sp>
        <p:nvSpPr>
          <p:cNvPr name="TextBox 4" id="4"/>
          <p:cNvSpPr txBox="true"/>
          <p:nvPr/>
        </p:nvSpPr>
        <p:spPr>
          <a:xfrm rot="0">
            <a:off x="3528451" y="-13335"/>
            <a:ext cx="11231098" cy="1042035"/>
          </a:xfrm>
          <a:prstGeom prst="rect">
            <a:avLst/>
          </a:prstGeom>
        </p:spPr>
        <p:txBody>
          <a:bodyPr anchor="t" rtlCol="false" tIns="0" lIns="0" bIns="0" rIns="0">
            <a:spAutoFit/>
          </a:bodyPr>
          <a:lstStyle/>
          <a:p>
            <a:pPr algn="ctr">
              <a:lnSpc>
                <a:spcPts val="6720"/>
              </a:lnSpc>
            </a:pPr>
            <a:r>
              <a:rPr lang="en-US" sz="6000">
                <a:solidFill>
                  <a:srgbClr val="000000"/>
                </a:solidFill>
                <a:latin typeface="Hertical Rough"/>
              </a:rPr>
              <a:t>OVERVIEW OF DATASET</a:t>
            </a:r>
          </a:p>
        </p:txBody>
      </p:sp>
      <p:sp>
        <p:nvSpPr>
          <p:cNvPr name="TextBox 5" id="5"/>
          <p:cNvSpPr txBox="true"/>
          <p:nvPr/>
        </p:nvSpPr>
        <p:spPr>
          <a:xfrm rot="0">
            <a:off x="288791" y="1012074"/>
            <a:ext cx="17750928" cy="9818000"/>
          </a:xfrm>
          <a:prstGeom prst="rect">
            <a:avLst/>
          </a:prstGeom>
        </p:spPr>
        <p:txBody>
          <a:bodyPr anchor="t" rtlCol="false" tIns="0" lIns="0" bIns="0" rIns="0">
            <a:spAutoFit/>
          </a:bodyPr>
          <a:lstStyle/>
          <a:p>
            <a:pPr algn="just">
              <a:lnSpc>
                <a:spcPts val="3681"/>
              </a:lnSpc>
            </a:pPr>
            <a:r>
              <a:rPr lang="en-US" sz="3346">
                <a:solidFill>
                  <a:srgbClr val="000000"/>
                </a:solidFill>
                <a:latin typeface="Aleo Bold"/>
              </a:rPr>
              <a:t>Dataset Utilization:</a:t>
            </a:r>
          </a:p>
          <a:p>
            <a:pPr algn="just" marL="1445140" indent="-481713" lvl="2">
              <a:lnSpc>
                <a:spcPts val="3681"/>
              </a:lnSpc>
              <a:buFont typeface="Arial"/>
              <a:buChar char="⚬"/>
            </a:pPr>
            <a:r>
              <a:rPr lang="en-US" sz="3346">
                <a:solidFill>
                  <a:srgbClr val="000000"/>
                </a:solidFill>
                <a:latin typeface="Aleo Bold"/>
              </a:rPr>
              <a:t>The dataset is structured to support music genre classification tasks, with audio features and visual representations serving as inputs for machine learning models.</a:t>
            </a:r>
          </a:p>
          <a:p>
            <a:pPr algn="just" marL="1445140" indent="-481713" lvl="2">
              <a:lnSpc>
                <a:spcPts val="3681"/>
              </a:lnSpc>
              <a:buFont typeface="Arial"/>
              <a:buChar char="⚬"/>
            </a:pPr>
            <a:r>
              <a:rPr lang="en-US" sz="3346">
                <a:solidFill>
                  <a:srgbClr val="000000"/>
                </a:solidFill>
                <a:latin typeface="Aleo Bold"/>
              </a:rPr>
              <a:t>Splitting a</a:t>
            </a:r>
            <a:r>
              <a:rPr lang="en-US" sz="3346">
                <a:solidFill>
                  <a:srgbClr val="000000"/>
                </a:solidFill>
                <a:latin typeface="Aleo Bold"/>
              </a:rPr>
              <a:t>udio files into shorter segments (3-second clips) enhances data diversity and model training efficiency.</a:t>
            </a:r>
          </a:p>
          <a:p>
            <a:pPr algn="just">
              <a:lnSpc>
                <a:spcPts val="3681"/>
              </a:lnSpc>
            </a:pPr>
            <a:r>
              <a:rPr lang="en-US" sz="3346">
                <a:solidFill>
                  <a:srgbClr val="000000"/>
                </a:solidFill>
                <a:latin typeface="Aleo Bold"/>
              </a:rPr>
              <a:t>Purpose and Impact:</a:t>
            </a:r>
          </a:p>
          <a:p>
            <a:pPr algn="just" marL="1445140" indent="-481713" lvl="2">
              <a:lnSpc>
                <a:spcPts val="3681"/>
              </a:lnSpc>
              <a:buFont typeface="Arial"/>
              <a:buChar char="⚬"/>
            </a:pPr>
            <a:r>
              <a:rPr lang="en-US" sz="3346">
                <a:solidFill>
                  <a:srgbClr val="000000"/>
                </a:solidFill>
                <a:latin typeface="Aleo Bold"/>
              </a:rPr>
              <a:t>This dataset enables exploration of sound analysis, visualization techniques, and music genre classification using machine learning algorithms.</a:t>
            </a:r>
          </a:p>
          <a:p>
            <a:pPr algn="just" marL="1445140" indent="-481713" lvl="2">
              <a:lnSpc>
                <a:spcPts val="3681"/>
              </a:lnSpc>
              <a:buFont typeface="Arial"/>
              <a:buChar char="⚬"/>
            </a:pPr>
            <a:r>
              <a:rPr lang="en-US" sz="3346">
                <a:solidFill>
                  <a:srgbClr val="000000"/>
                </a:solidFill>
                <a:latin typeface="Aleo Bold"/>
              </a:rPr>
              <a:t>By combining audio features, Mel Spectrograms, and metadata in CSV format, researchers can develop and evaluate classification models for diverse music genres.</a:t>
            </a:r>
          </a:p>
          <a:p>
            <a:pPr algn="just">
              <a:lnSpc>
                <a:spcPts val="3681"/>
              </a:lnSpc>
            </a:pPr>
            <a:r>
              <a:rPr lang="en-US" sz="3346">
                <a:solidFill>
                  <a:srgbClr val="000000"/>
                </a:solidFill>
                <a:latin typeface="Aleo Bold"/>
              </a:rPr>
              <a:t>Availability and Relevance:</a:t>
            </a:r>
          </a:p>
          <a:p>
            <a:pPr algn="just" marL="1445140" indent="-481713" lvl="2">
              <a:lnSpc>
                <a:spcPts val="3681"/>
              </a:lnSpc>
              <a:buFont typeface="Arial"/>
              <a:buChar char="⚬"/>
            </a:pPr>
            <a:r>
              <a:rPr lang="en-US" sz="3346">
                <a:solidFill>
                  <a:srgbClr val="000000"/>
                </a:solidFill>
                <a:latin typeface="Aleo Bold"/>
              </a:rPr>
              <a:t>The dataset is publicly available and widely used in the research community for benchmarking and comparing music genre classification algorithms.</a:t>
            </a:r>
          </a:p>
          <a:p>
            <a:pPr algn="just" marL="1445140" indent="-481713" lvl="2">
              <a:lnSpc>
                <a:spcPts val="3681"/>
              </a:lnSpc>
              <a:buFont typeface="Arial"/>
              <a:buChar char="⚬"/>
            </a:pPr>
            <a:r>
              <a:rPr lang="en-US" sz="3346">
                <a:solidFill>
                  <a:srgbClr val="000000"/>
                </a:solidFill>
                <a:latin typeface="Aleo Bold"/>
              </a:rPr>
              <a:t>It aligns with the goal of understanding and differentiating music based on acoustic characteristics and visual representations, contributing to advancements in music information retrieval.</a:t>
            </a:r>
          </a:p>
          <a:p>
            <a:pPr algn="just" marL="1445140" indent="-481713" lvl="2">
              <a:lnSpc>
                <a:spcPts val="3681"/>
              </a:lnSpc>
              <a:buFont typeface="Arial"/>
              <a:buChar char="⚬"/>
            </a:pPr>
            <a:r>
              <a:rPr lang="en-US" sz="3346">
                <a:solidFill>
                  <a:srgbClr val="000000"/>
                </a:solidFill>
                <a:latin typeface="Aleo Bold"/>
              </a:rPr>
              <a:t>source is the below link.</a:t>
            </a:r>
          </a:p>
          <a:p>
            <a:pPr algn="just" marL="1445140" indent="-481713" lvl="2">
              <a:lnSpc>
                <a:spcPts val="3681"/>
              </a:lnSpc>
              <a:buFont typeface="Arial"/>
              <a:buChar char="⚬"/>
            </a:pPr>
            <a:r>
              <a:rPr lang="en-US" sz="3346">
                <a:solidFill>
                  <a:srgbClr val="000000"/>
                </a:solidFill>
                <a:latin typeface="Aleo Bold"/>
              </a:rPr>
              <a:t>https://www.kaggle.com/datasets/andradaolteanu/gtzan-dataset-music-genre-classification</a:t>
            </a:r>
          </a:p>
          <a:p>
            <a:pPr algn="just">
              <a:lnSpc>
                <a:spcPts val="3681"/>
              </a:lnSpc>
            </a:pPr>
          </a:p>
          <a:p>
            <a:pPr algn="just">
              <a:lnSpc>
                <a:spcPts val="3681"/>
              </a:lnSpc>
            </a:pPr>
          </a:p>
        </p:txBody>
      </p:sp>
      <p:sp>
        <p:nvSpPr>
          <p:cNvPr name="TextBox 6" id="6"/>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04</a:t>
            </a:r>
          </a:p>
        </p:txBody>
      </p:sp>
      <p:sp>
        <p:nvSpPr>
          <p:cNvPr name="AutoShape 7" id="7"/>
          <p:cNvSpPr/>
          <p:nvPr/>
        </p:nvSpPr>
        <p:spPr>
          <a:xfrm rot="0">
            <a:off x="17791438" y="9367909"/>
            <a:ext cx="496562" cy="237982"/>
          </a:xfrm>
          <a:prstGeom prst="rect">
            <a:avLst/>
          </a:prstGeom>
          <a:solidFill>
            <a:srgbClr val="816E46"/>
          </a:solid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77877" y="0"/>
            <a:ext cx="18770640" cy="11521310"/>
          </a:xfrm>
          <a:custGeom>
            <a:avLst/>
            <a:gdLst/>
            <a:ahLst/>
            <a:cxnLst/>
            <a:rect r="r" b="b" t="t" l="l"/>
            <a:pathLst>
              <a:path h="11521310" w="18770640">
                <a:moveTo>
                  <a:pt x="0" y="0"/>
                </a:moveTo>
                <a:lnTo>
                  <a:pt x="18770639" y="0"/>
                </a:lnTo>
                <a:lnTo>
                  <a:pt x="18770639" y="11521310"/>
                </a:lnTo>
                <a:lnTo>
                  <a:pt x="0" y="11521310"/>
                </a:lnTo>
                <a:lnTo>
                  <a:pt x="0" y="0"/>
                </a:lnTo>
                <a:close/>
              </a:path>
            </a:pathLst>
          </a:custGeom>
          <a:blipFill>
            <a:blip r:embed="rId2"/>
            <a:stretch>
              <a:fillRect l="0" t="-9364" r="0" b="-9364"/>
            </a:stretch>
          </a:blipFill>
        </p:spPr>
      </p:sp>
      <p:sp>
        <p:nvSpPr>
          <p:cNvPr name="AutoShape 3" id="3"/>
          <p:cNvSpPr/>
          <p:nvPr/>
        </p:nvSpPr>
        <p:spPr>
          <a:xfrm rot="0">
            <a:off x="17791438" y="9258300"/>
            <a:ext cx="9525" cy="9525"/>
          </a:xfrm>
          <a:prstGeom prst="rect">
            <a:avLst/>
          </a:prstGeom>
          <a:solidFill>
            <a:srgbClr val="FF8C21"/>
          </a:solidFill>
        </p:spPr>
      </p:sp>
      <p:sp>
        <p:nvSpPr>
          <p:cNvPr name="Freeform 4" id="4"/>
          <p:cNvSpPr/>
          <p:nvPr/>
        </p:nvSpPr>
        <p:spPr>
          <a:xfrm flipH="false" flipV="false" rot="0">
            <a:off x="8907443" y="227688"/>
            <a:ext cx="8938243" cy="9831624"/>
          </a:xfrm>
          <a:custGeom>
            <a:avLst/>
            <a:gdLst/>
            <a:ahLst/>
            <a:cxnLst/>
            <a:rect r="r" b="b" t="t" l="l"/>
            <a:pathLst>
              <a:path h="9831624" w="8938243">
                <a:moveTo>
                  <a:pt x="0" y="0"/>
                </a:moveTo>
                <a:lnTo>
                  <a:pt x="8938242" y="0"/>
                </a:lnTo>
                <a:lnTo>
                  <a:pt x="8938242" y="9831624"/>
                </a:lnTo>
                <a:lnTo>
                  <a:pt x="0" y="9831624"/>
                </a:lnTo>
                <a:lnTo>
                  <a:pt x="0" y="0"/>
                </a:lnTo>
                <a:close/>
              </a:path>
            </a:pathLst>
          </a:custGeom>
          <a:blipFill>
            <a:blip r:embed="rId3"/>
            <a:stretch>
              <a:fillRect l="-812" t="-5689" r="-1263" b="0"/>
            </a:stretch>
          </a:blipFill>
        </p:spPr>
      </p:sp>
      <p:sp>
        <p:nvSpPr>
          <p:cNvPr name="Freeform 5" id="5"/>
          <p:cNvSpPr/>
          <p:nvPr/>
        </p:nvSpPr>
        <p:spPr>
          <a:xfrm flipH="false" flipV="false" rot="0">
            <a:off x="2295592" y="2112726"/>
            <a:ext cx="7315200" cy="113708"/>
          </a:xfrm>
          <a:custGeom>
            <a:avLst/>
            <a:gdLst/>
            <a:ahLst/>
            <a:cxnLst/>
            <a:rect r="r" b="b" t="t" l="l"/>
            <a:pathLst>
              <a:path h="113708" w="7315200">
                <a:moveTo>
                  <a:pt x="0" y="0"/>
                </a:moveTo>
                <a:lnTo>
                  <a:pt x="7315200" y="0"/>
                </a:lnTo>
                <a:lnTo>
                  <a:pt x="7315200" y="113708"/>
                </a:lnTo>
                <a:lnTo>
                  <a:pt x="0" y="1137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3333073" y="455376"/>
            <a:ext cx="5240238" cy="1657350"/>
          </a:xfrm>
          <a:prstGeom prst="rect">
            <a:avLst/>
          </a:prstGeom>
        </p:spPr>
        <p:txBody>
          <a:bodyPr anchor="t" rtlCol="false" tIns="0" lIns="0" bIns="0" rIns="0">
            <a:spAutoFit/>
          </a:bodyPr>
          <a:lstStyle/>
          <a:p>
            <a:pPr algn="ctr">
              <a:lnSpc>
                <a:spcPts val="6588"/>
              </a:lnSpc>
              <a:spcBef>
                <a:spcPct val="0"/>
              </a:spcBef>
            </a:pPr>
            <a:r>
              <a:rPr lang="en-US" sz="5490">
                <a:solidFill>
                  <a:srgbClr val="000000"/>
                </a:solidFill>
                <a:latin typeface="Glacial Indifference Bold Italics"/>
              </a:rPr>
              <a:t>PROPOSED </a:t>
            </a:r>
          </a:p>
          <a:p>
            <a:pPr algn="ctr">
              <a:lnSpc>
                <a:spcPts val="6588"/>
              </a:lnSpc>
              <a:spcBef>
                <a:spcPct val="0"/>
              </a:spcBef>
            </a:pPr>
            <a:r>
              <a:rPr lang="en-US" sz="5490">
                <a:solidFill>
                  <a:srgbClr val="000000"/>
                </a:solidFill>
                <a:latin typeface="Glacial Indifference Bold Italics"/>
              </a:rPr>
              <a:t>METHODOLOGY</a:t>
            </a:r>
          </a:p>
        </p:txBody>
      </p:sp>
      <p:sp>
        <p:nvSpPr>
          <p:cNvPr name="TextBox 7" id="7"/>
          <p:cNvSpPr txBox="true"/>
          <p:nvPr/>
        </p:nvSpPr>
        <p:spPr>
          <a:xfrm rot="0">
            <a:off x="16523087" y="9182100"/>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05</a:t>
            </a:r>
          </a:p>
        </p:txBody>
      </p:sp>
      <p:sp>
        <p:nvSpPr>
          <p:cNvPr name="AutoShape 8" id="8"/>
          <p:cNvSpPr/>
          <p:nvPr/>
        </p:nvSpPr>
        <p:spPr>
          <a:xfrm rot="0">
            <a:off x="17791438" y="9367909"/>
            <a:ext cx="496562" cy="237982"/>
          </a:xfrm>
          <a:prstGeom prst="rect">
            <a:avLst/>
          </a:prstGeom>
          <a:solidFill>
            <a:srgbClr val="816E46"/>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004332" y="-1459818"/>
            <a:ext cx="25952138" cy="20923911"/>
          </a:xfrm>
          <a:custGeom>
            <a:avLst/>
            <a:gdLst/>
            <a:ahLst/>
            <a:cxnLst/>
            <a:rect r="r" b="b" t="t" l="l"/>
            <a:pathLst>
              <a:path h="20923911" w="25952138">
                <a:moveTo>
                  <a:pt x="0" y="0"/>
                </a:moveTo>
                <a:lnTo>
                  <a:pt x="25952138" y="0"/>
                </a:lnTo>
                <a:lnTo>
                  <a:pt x="25952138" y="20923911"/>
                </a:lnTo>
                <a:lnTo>
                  <a:pt x="0" y="20923911"/>
                </a:lnTo>
                <a:lnTo>
                  <a:pt x="0" y="0"/>
                </a:lnTo>
                <a:close/>
              </a:path>
            </a:pathLst>
          </a:custGeom>
          <a:blipFill>
            <a:blip r:embed="rId2"/>
            <a:stretch>
              <a:fillRect l="0" t="0" r="0" b="0"/>
            </a:stretch>
          </a:blipFill>
        </p:spPr>
      </p:sp>
      <p:sp>
        <p:nvSpPr>
          <p:cNvPr name="AutoShape 3" id="3"/>
          <p:cNvSpPr/>
          <p:nvPr/>
        </p:nvSpPr>
        <p:spPr>
          <a:xfrm rot="0">
            <a:off x="3241798" y="1007226"/>
            <a:ext cx="12379304" cy="42948"/>
          </a:xfrm>
          <a:prstGeom prst="rect">
            <a:avLst/>
          </a:prstGeom>
          <a:solidFill>
            <a:srgbClr val="0B0B0B"/>
          </a:solidFill>
        </p:spPr>
      </p:sp>
      <p:sp>
        <p:nvSpPr>
          <p:cNvPr name="TextBox 4" id="4"/>
          <p:cNvSpPr txBox="true"/>
          <p:nvPr/>
        </p:nvSpPr>
        <p:spPr>
          <a:xfrm rot="0">
            <a:off x="288791" y="1446884"/>
            <a:ext cx="17750928" cy="8948379"/>
          </a:xfrm>
          <a:prstGeom prst="rect">
            <a:avLst/>
          </a:prstGeom>
        </p:spPr>
        <p:txBody>
          <a:bodyPr anchor="t" rtlCol="false" tIns="0" lIns="0" bIns="0" rIns="0">
            <a:spAutoFit/>
          </a:bodyPr>
          <a:lstStyle/>
          <a:p>
            <a:pPr algn="just">
              <a:lnSpc>
                <a:spcPts val="3681"/>
              </a:lnSpc>
            </a:pPr>
            <a:r>
              <a:rPr lang="en-US" sz="3346">
                <a:solidFill>
                  <a:srgbClr val="000000"/>
                </a:solidFill>
                <a:latin typeface="Aleo Bold"/>
              </a:rPr>
              <a:t>L</a:t>
            </a:r>
            <a:r>
              <a:rPr lang="en-US" sz="3346" u="sng">
                <a:solidFill>
                  <a:srgbClr val="000000"/>
                </a:solidFill>
                <a:latin typeface="Aleo Bold"/>
              </a:rPr>
              <a:t>ibraries Used</a:t>
            </a:r>
            <a:r>
              <a:rPr lang="en-US" sz="3346">
                <a:solidFill>
                  <a:srgbClr val="000000"/>
                </a:solidFill>
                <a:latin typeface="Aleo Bold"/>
              </a:rPr>
              <a:t>: The implementation of the project relies on several Python libraries:</a:t>
            </a:r>
          </a:p>
          <a:p>
            <a:pPr algn="just">
              <a:lnSpc>
                <a:spcPts val="3681"/>
              </a:lnSpc>
            </a:pPr>
            <a:r>
              <a:rPr lang="en-US" sz="3346">
                <a:solidFill>
                  <a:srgbClr val="000000"/>
                </a:solidFill>
                <a:latin typeface="Aleo Bold"/>
              </a:rPr>
              <a:t>- Pandas and NumPy for data manipulation.</a:t>
            </a:r>
          </a:p>
          <a:p>
            <a:pPr algn="just">
              <a:lnSpc>
                <a:spcPts val="3681"/>
              </a:lnSpc>
            </a:pPr>
            <a:r>
              <a:rPr lang="en-US" sz="3346">
                <a:solidFill>
                  <a:srgbClr val="000000"/>
                </a:solidFill>
                <a:latin typeface="Aleo Bold"/>
              </a:rPr>
              <a:t>- Matplotlib for data visualization.</a:t>
            </a:r>
          </a:p>
          <a:p>
            <a:pPr algn="just">
              <a:lnSpc>
                <a:spcPts val="3681"/>
              </a:lnSpc>
            </a:pPr>
            <a:r>
              <a:rPr lang="en-US" sz="3346">
                <a:solidFill>
                  <a:srgbClr val="000000"/>
                </a:solidFill>
                <a:latin typeface="Aleo Bold"/>
              </a:rPr>
              <a:t>- Librosa for audio processing and feature extraction.</a:t>
            </a:r>
          </a:p>
          <a:p>
            <a:pPr algn="just">
              <a:lnSpc>
                <a:spcPts val="3681"/>
              </a:lnSpc>
            </a:pPr>
            <a:r>
              <a:rPr lang="en-US" sz="3346">
                <a:solidFill>
                  <a:srgbClr val="000000"/>
                </a:solidFill>
                <a:latin typeface="Aleo Bold"/>
              </a:rPr>
              <a:t>- Scikit-learn for data preprocessing and model evaluation.</a:t>
            </a:r>
          </a:p>
          <a:p>
            <a:pPr algn="just">
              <a:lnSpc>
                <a:spcPts val="3681"/>
              </a:lnSpc>
            </a:pPr>
            <a:r>
              <a:rPr lang="en-US" sz="3346">
                <a:solidFill>
                  <a:srgbClr val="000000"/>
                </a:solidFill>
                <a:latin typeface="Aleo Bold"/>
              </a:rPr>
              <a:t>- TensorFlow and Keras for building and training neural network models.</a:t>
            </a:r>
          </a:p>
          <a:p>
            <a:pPr algn="just">
              <a:lnSpc>
                <a:spcPts val="3681"/>
              </a:lnSpc>
            </a:pPr>
          </a:p>
          <a:p>
            <a:pPr algn="just">
              <a:lnSpc>
                <a:spcPts val="3681"/>
              </a:lnSpc>
            </a:pPr>
            <a:r>
              <a:rPr lang="en-US" sz="3346" u="sng">
                <a:solidFill>
                  <a:srgbClr val="000000"/>
                </a:solidFill>
                <a:latin typeface="Aleo Bold"/>
              </a:rPr>
              <a:t>Model Architecture</a:t>
            </a:r>
            <a:r>
              <a:rPr lang="en-US" sz="3346">
                <a:solidFill>
                  <a:srgbClr val="000000"/>
                </a:solidFill>
                <a:latin typeface="Aleo Bold"/>
              </a:rPr>
              <a:t>: The classification model is constructed using a sequential neural network architecture, comprising dense layers with rectified linear unit (ReLU) activation functions. Dropout layers are incorporated to mitigate overfitting.</a:t>
            </a:r>
          </a:p>
          <a:p>
            <a:pPr algn="just">
              <a:lnSpc>
                <a:spcPts val="3681"/>
              </a:lnSpc>
            </a:pPr>
          </a:p>
          <a:p>
            <a:pPr algn="just">
              <a:lnSpc>
                <a:spcPts val="3681"/>
              </a:lnSpc>
            </a:pPr>
            <a:r>
              <a:rPr lang="en-US" sz="3346" u="sng">
                <a:solidFill>
                  <a:srgbClr val="000000"/>
                </a:solidFill>
                <a:latin typeface="Aleo Bold"/>
              </a:rPr>
              <a:t>Preprocessing Steps</a:t>
            </a:r>
            <a:r>
              <a:rPr lang="en-US" sz="3346">
                <a:solidFill>
                  <a:srgbClr val="000000"/>
                </a:solidFill>
                <a:latin typeface="Aleo Bold"/>
              </a:rPr>
              <a:t>:</a:t>
            </a:r>
          </a:p>
          <a:p>
            <a:pPr algn="just">
              <a:lnSpc>
                <a:spcPts val="3681"/>
              </a:lnSpc>
            </a:pPr>
            <a:r>
              <a:rPr lang="en-US" sz="3346">
                <a:solidFill>
                  <a:srgbClr val="000000"/>
                </a:solidFill>
                <a:latin typeface="Aleo Bold"/>
              </a:rPr>
              <a:t>- Loading and preprocessing audio data using Librosa, including resampling and normalization.</a:t>
            </a:r>
          </a:p>
          <a:p>
            <a:pPr algn="just">
              <a:lnSpc>
                <a:spcPts val="3681"/>
              </a:lnSpc>
            </a:pPr>
            <a:r>
              <a:rPr lang="en-US" sz="3346">
                <a:solidFill>
                  <a:srgbClr val="000000"/>
                </a:solidFill>
                <a:latin typeface="Aleo Bold"/>
              </a:rPr>
              <a:t>- Extracting audio features such as spectral features, chroma features, and zero-crossing rate.</a:t>
            </a:r>
          </a:p>
          <a:p>
            <a:pPr algn="just">
              <a:lnSpc>
                <a:spcPts val="3681"/>
              </a:lnSpc>
            </a:pPr>
            <a:r>
              <a:rPr lang="en-US" sz="3346">
                <a:solidFill>
                  <a:srgbClr val="000000"/>
                </a:solidFill>
                <a:latin typeface="Aleo Bold"/>
              </a:rPr>
              <a:t>- Generating Mel Spectrograms for visual representations of sound.</a:t>
            </a:r>
          </a:p>
          <a:p>
            <a:pPr algn="just">
              <a:lnSpc>
                <a:spcPts val="3681"/>
              </a:lnSpc>
            </a:pPr>
            <a:r>
              <a:rPr lang="en-US" sz="3346">
                <a:solidFill>
                  <a:srgbClr val="000000"/>
                </a:solidFill>
                <a:latin typeface="Aleo Bold"/>
              </a:rPr>
              <a:t>- Scaling features using StandardScaler to ensure uniformity and numerical stability.</a:t>
            </a:r>
          </a:p>
          <a:p>
            <a:pPr algn="just">
              <a:lnSpc>
                <a:spcPts val="3681"/>
              </a:lnSpc>
            </a:pPr>
          </a:p>
        </p:txBody>
      </p:sp>
      <p:sp>
        <p:nvSpPr>
          <p:cNvPr name="TextBox 5" id="5"/>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06</a:t>
            </a:r>
          </a:p>
        </p:txBody>
      </p:sp>
      <p:sp>
        <p:nvSpPr>
          <p:cNvPr name="AutoShape 6" id="6"/>
          <p:cNvSpPr/>
          <p:nvPr/>
        </p:nvSpPr>
        <p:spPr>
          <a:xfrm rot="0">
            <a:off x="17791438" y="9367909"/>
            <a:ext cx="496562" cy="237982"/>
          </a:xfrm>
          <a:prstGeom prst="rect">
            <a:avLst/>
          </a:prstGeom>
          <a:solidFill>
            <a:srgbClr val="816E46"/>
          </a:solidFill>
        </p:spPr>
      </p:sp>
      <p:sp>
        <p:nvSpPr>
          <p:cNvPr name="TextBox 7" id="7"/>
          <p:cNvSpPr txBox="true"/>
          <p:nvPr/>
        </p:nvSpPr>
        <p:spPr>
          <a:xfrm rot="0">
            <a:off x="4144017" y="-51338"/>
            <a:ext cx="9738483" cy="1041406"/>
          </a:xfrm>
          <a:prstGeom prst="rect">
            <a:avLst/>
          </a:prstGeom>
        </p:spPr>
        <p:txBody>
          <a:bodyPr anchor="t" rtlCol="false" tIns="0" lIns="0" bIns="0" rIns="0">
            <a:spAutoFit/>
          </a:bodyPr>
          <a:lstStyle/>
          <a:p>
            <a:pPr algn="ctr">
              <a:lnSpc>
                <a:spcPts val="6850"/>
              </a:lnSpc>
              <a:spcBef>
                <a:spcPct val="0"/>
              </a:spcBef>
            </a:pPr>
            <a:r>
              <a:rPr lang="en-US" sz="5708">
                <a:solidFill>
                  <a:srgbClr val="000000"/>
                </a:solidFill>
                <a:latin typeface="Hertical Rough"/>
              </a:rPr>
              <a:t>IMPLEMENTATION DETAILS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457973" y="0"/>
            <a:ext cx="29750735" cy="11521310"/>
          </a:xfrm>
          <a:custGeom>
            <a:avLst/>
            <a:gdLst/>
            <a:ahLst/>
            <a:cxnLst/>
            <a:rect r="r" b="b" t="t" l="l"/>
            <a:pathLst>
              <a:path h="11521310" w="29750735">
                <a:moveTo>
                  <a:pt x="0" y="0"/>
                </a:moveTo>
                <a:lnTo>
                  <a:pt x="29750736" y="0"/>
                </a:lnTo>
                <a:lnTo>
                  <a:pt x="29750736" y="11521310"/>
                </a:lnTo>
                <a:lnTo>
                  <a:pt x="0" y="11521310"/>
                </a:lnTo>
                <a:lnTo>
                  <a:pt x="0" y="0"/>
                </a:lnTo>
                <a:close/>
              </a:path>
            </a:pathLst>
          </a:custGeom>
          <a:blipFill>
            <a:blip r:embed="rId2"/>
            <a:stretch>
              <a:fillRect l="0" t="-44090" r="0" b="-44090"/>
            </a:stretch>
          </a:blipFill>
        </p:spPr>
      </p:sp>
      <p:sp>
        <p:nvSpPr>
          <p:cNvPr name="Freeform 3" id="3"/>
          <p:cNvSpPr/>
          <p:nvPr/>
        </p:nvSpPr>
        <p:spPr>
          <a:xfrm flipH="false" flipV="false" rot="0">
            <a:off x="1028700" y="1217427"/>
            <a:ext cx="11621435" cy="4284320"/>
          </a:xfrm>
          <a:custGeom>
            <a:avLst/>
            <a:gdLst/>
            <a:ahLst/>
            <a:cxnLst/>
            <a:rect r="r" b="b" t="t" l="l"/>
            <a:pathLst>
              <a:path h="4284320" w="11621435">
                <a:moveTo>
                  <a:pt x="0" y="0"/>
                </a:moveTo>
                <a:lnTo>
                  <a:pt x="11621435" y="0"/>
                </a:lnTo>
                <a:lnTo>
                  <a:pt x="11621435" y="4284320"/>
                </a:lnTo>
                <a:lnTo>
                  <a:pt x="0" y="4284320"/>
                </a:lnTo>
                <a:lnTo>
                  <a:pt x="0" y="0"/>
                </a:lnTo>
                <a:close/>
              </a:path>
            </a:pathLst>
          </a:custGeom>
          <a:blipFill>
            <a:blip r:embed="rId3"/>
            <a:stretch>
              <a:fillRect l="0" t="0" r="0" b="0"/>
            </a:stretch>
          </a:blipFill>
        </p:spPr>
      </p:sp>
      <p:sp>
        <p:nvSpPr>
          <p:cNvPr name="Freeform 4" id="4"/>
          <p:cNvSpPr/>
          <p:nvPr/>
        </p:nvSpPr>
        <p:spPr>
          <a:xfrm flipH="false" flipV="false" rot="0">
            <a:off x="5739115" y="5760655"/>
            <a:ext cx="11520185" cy="4196267"/>
          </a:xfrm>
          <a:custGeom>
            <a:avLst/>
            <a:gdLst/>
            <a:ahLst/>
            <a:cxnLst/>
            <a:rect r="r" b="b" t="t" l="l"/>
            <a:pathLst>
              <a:path h="4196267" w="11520185">
                <a:moveTo>
                  <a:pt x="0" y="0"/>
                </a:moveTo>
                <a:lnTo>
                  <a:pt x="11520185" y="0"/>
                </a:lnTo>
                <a:lnTo>
                  <a:pt x="11520185" y="4196266"/>
                </a:lnTo>
                <a:lnTo>
                  <a:pt x="0" y="4196266"/>
                </a:lnTo>
                <a:lnTo>
                  <a:pt x="0" y="0"/>
                </a:lnTo>
                <a:close/>
              </a:path>
            </a:pathLst>
          </a:custGeom>
          <a:blipFill>
            <a:blip r:embed="rId4"/>
            <a:stretch>
              <a:fillRect l="0" t="0" r="0" b="0"/>
            </a:stretch>
          </a:blipFill>
        </p:spPr>
      </p:sp>
      <p:sp>
        <p:nvSpPr>
          <p:cNvPr name="TextBox 5" id="5"/>
          <p:cNvSpPr txBox="true"/>
          <p:nvPr/>
        </p:nvSpPr>
        <p:spPr>
          <a:xfrm rot="0">
            <a:off x="12941495" y="4073249"/>
            <a:ext cx="2987873" cy="733425"/>
          </a:xfrm>
          <a:prstGeom prst="rect">
            <a:avLst/>
          </a:prstGeom>
        </p:spPr>
        <p:txBody>
          <a:bodyPr anchor="t" rtlCol="false" tIns="0" lIns="0" bIns="0" rIns="0">
            <a:spAutoFit/>
          </a:bodyPr>
          <a:lstStyle/>
          <a:p>
            <a:pPr algn="ctr">
              <a:lnSpc>
                <a:spcPts val="4801"/>
              </a:lnSpc>
              <a:spcBef>
                <a:spcPct val="0"/>
              </a:spcBef>
            </a:pPr>
            <a:r>
              <a:rPr lang="en-US" sz="4001">
                <a:solidFill>
                  <a:srgbClr val="000000"/>
                </a:solidFill>
                <a:latin typeface="Hertical Rough"/>
              </a:rPr>
              <a:t>RAW WAVE </a:t>
            </a:r>
          </a:p>
        </p:txBody>
      </p:sp>
      <p:sp>
        <p:nvSpPr>
          <p:cNvPr name="TextBox 6" id="6"/>
          <p:cNvSpPr txBox="true"/>
          <p:nvPr/>
        </p:nvSpPr>
        <p:spPr>
          <a:xfrm rot="0">
            <a:off x="1815131" y="7905750"/>
            <a:ext cx="4419115" cy="1352550"/>
          </a:xfrm>
          <a:prstGeom prst="rect">
            <a:avLst/>
          </a:prstGeom>
        </p:spPr>
        <p:txBody>
          <a:bodyPr anchor="t" rtlCol="false" tIns="0" lIns="0" bIns="0" rIns="0">
            <a:spAutoFit/>
          </a:bodyPr>
          <a:lstStyle/>
          <a:p>
            <a:pPr algn="ctr">
              <a:lnSpc>
                <a:spcPts val="4887"/>
              </a:lnSpc>
              <a:spcBef>
                <a:spcPct val="0"/>
              </a:spcBef>
            </a:pPr>
            <a:r>
              <a:rPr lang="en-US" sz="4072">
                <a:solidFill>
                  <a:srgbClr val="000000"/>
                </a:solidFill>
                <a:latin typeface="Hertical Rough"/>
              </a:rPr>
              <a:t>SPECTRAL ROLLOF</a:t>
            </a:r>
          </a:p>
        </p:txBody>
      </p:sp>
      <p:sp>
        <p:nvSpPr>
          <p:cNvPr name="TextBox 7" id="7"/>
          <p:cNvSpPr txBox="true"/>
          <p:nvPr/>
        </p:nvSpPr>
        <p:spPr>
          <a:xfrm rot="0">
            <a:off x="3557380" y="176021"/>
            <a:ext cx="11173241" cy="1041406"/>
          </a:xfrm>
          <a:prstGeom prst="rect">
            <a:avLst/>
          </a:prstGeom>
        </p:spPr>
        <p:txBody>
          <a:bodyPr anchor="t" rtlCol="false" tIns="0" lIns="0" bIns="0" rIns="0">
            <a:spAutoFit/>
          </a:bodyPr>
          <a:lstStyle/>
          <a:p>
            <a:pPr algn="ctr">
              <a:lnSpc>
                <a:spcPts val="6850"/>
              </a:lnSpc>
              <a:spcBef>
                <a:spcPct val="0"/>
              </a:spcBef>
            </a:pPr>
            <a:r>
              <a:rPr lang="en-US" sz="5708">
                <a:solidFill>
                  <a:srgbClr val="000000"/>
                </a:solidFill>
                <a:latin typeface="Hertical Rough"/>
              </a:rPr>
              <a:t>VISUALIZING AUDIO FILES</a:t>
            </a:r>
            <a:r>
              <a:rPr lang="en-US" sz="5708">
                <a:solidFill>
                  <a:srgbClr val="000000"/>
                </a:solidFill>
                <a:latin typeface="Hertical Rough"/>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457973" y="0"/>
            <a:ext cx="29750735" cy="11521310"/>
          </a:xfrm>
          <a:custGeom>
            <a:avLst/>
            <a:gdLst/>
            <a:ahLst/>
            <a:cxnLst/>
            <a:rect r="r" b="b" t="t" l="l"/>
            <a:pathLst>
              <a:path h="11521310" w="29750735">
                <a:moveTo>
                  <a:pt x="0" y="0"/>
                </a:moveTo>
                <a:lnTo>
                  <a:pt x="29750736" y="0"/>
                </a:lnTo>
                <a:lnTo>
                  <a:pt x="29750736" y="11521310"/>
                </a:lnTo>
                <a:lnTo>
                  <a:pt x="0" y="11521310"/>
                </a:lnTo>
                <a:lnTo>
                  <a:pt x="0" y="0"/>
                </a:lnTo>
                <a:close/>
              </a:path>
            </a:pathLst>
          </a:custGeom>
          <a:blipFill>
            <a:blip r:embed="rId2"/>
            <a:stretch>
              <a:fillRect l="0" t="-44090" r="0" b="-44090"/>
            </a:stretch>
          </a:blipFill>
        </p:spPr>
      </p:sp>
      <p:sp>
        <p:nvSpPr>
          <p:cNvPr name="Freeform 3" id="3"/>
          <p:cNvSpPr/>
          <p:nvPr/>
        </p:nvSpPr>
        <p:spPr>
          <a:xfrm flipH="false" flipV="false" rot="0">
            <a:off x="685535" y="341286"/>
            <a:ext cx="11105635" cy="5309375"/>
          </a:xfrm>
          <a:custGeom>
            <a:avLst/>
            <a:gdLst/>
            <a:ahLst/>
            <a:cxnLst/>
            <a:rect r="r" b="b" t="t" l="l"/>
            <a:pathLst>
              <a:path h="5309375" w="11105635">
                <a:moveTo>
                  <a:pt x="0" y="0"/>
                </a:moveTo>
                <a:lnTo>
                  <a:pt x="11105635" y="0"/>
                </a:lnTo>
                <a:lnTo>
                  <a:pt x="11105635" y="5309374"/>
                </a:lnTo>
                <a:lnTo>
                  <a:pt x="0" y="5309374"/>
                </a:lnTo>
                <a:lnTo>
                  <a:pt x="0" y="0"/>
                </a:lnTo>
                <a:close/>
              </a:path>
            </a:pathLst>
          </a:custGeom>
          <a:blipFill>
            <a:blip r:embed="rId3"/>
            <a:stretch>
              <a:fillRect l="0" t="0" r="0" b="0"/>
            </a:stretch>
          </a:blipFill>
        </p:spPr>
      </p:sp>
      <p:sp>
        <p:nvSpPr>
          <p:cNvPr name="Freeform 4" id="4"/>
          <p:cNvSpPr/>
          <p:nvPr/>
        </p:nvSpPr>
        <p:spPr>
          <a:xfrm flipH="false" flipV="false" rot="0">
            <a:off x="7818331" y="5398621"/>
            <a:ext cx="10044483" cy="4620590"/>
          </a:xfrm>
          <a:custGeom>
            <a:avLst/>
            <a:gdLst/>
            <a:ahLst/>
            <a:cxnLst/>
            <a:rect r="r" b="b" t="t" l="l"/>
            <a:pathLst>
              <a:path h="4620590" w="10044483">
                <a:moveTo>
                  <a:pt x="0" y="0"/>
                </a:moveTo>
                <a:lnTo>
                  <a:pt x="10044483" y="0"/>
                </a:lnTo>
                <a:lnTo>
                  <a:pt x="10044483" y="4620591"/>
                </a:lnTo>
                <a:lnTo>
                  <a:pt x="0" y="4620591"/>
                </a:lnTo>
                <a:lnTo>
                  <a:pt x="0" y="0"/>
                </a:lnTo>
                <a:close/>
              </a:path>
            </a:pathLst>
          </a:custGeom>
          <a:blipFill>
            <a:blip r:embed="rId4"/>
            <a:stretch>
              <a:fillRect l="0" t="0" r="0" b="0"/>
            </a:stretch>
          </a:blipFill>
        </p:spPr>
      </p:sp>
      <p:sp>
        <p:nvSpPr>
          <p:cNvPr name="TextBox 5" id="5"/>
          <p:cNvSpPr txBox="true"/>
          <p:nvPr/>
        </p:nvSpPr>
        <p:spPr>
          <a:xfrm rot="0">
            <a:off x="12239204" y="4160498"/>
            <a:ext cx="3911600" cy="733425"/>
          </a:xfrm>
          <a:prstGeom prst="rect">
            <a:avLst/>
          </a:prstGeom>
        </p:spPr>
        <p:txBody>
          <a:bodyPr anchor="t" rtlCol="false" tIns="0" lIns="0" bIns="0" rIns="0">
            <a:spAutoFit/>
          </a:bodyPr>
          <a:lstStyle/>
          <a:p>
            <a:pPr algn="ctr">
              <a:lnSpc>
                <a:spcPts val="4801"/>
              </a:lnSpc>
              <a:spcBef>
                <a:spcPct val="0"/>
              </a:spcBef>
            </a:pPr>
            <a:r>
              <a:rPr lang="en-US" sz="4000">
                <a:solidFill>
                  <a:srgbClr val="000000"/>
                </a:solidFill>
                <a:latin typeface="Hertical Rough"/>
              </a:rPr>
              <a:t>SPECTOGRAMS</a:t>
            </a:r>
          </a:p>
        </p:txBody>
      </p:sp>
      <p:sp>
        <p:nvSpPr>
          <p:cNvPr name="TextBox 6" id="6"/>
          <p:cNvSpPr txBox="true"/>
          <p:nvPr/>
        </p:nvSpPr>
        <p:spPr>
          <a:xfrm rot="0">
            <a:off x="2860788" y="8839697"/>
            <a:ext cx="4698477" cy="722907"/>
          </a:xfrm>
          <a:prstGeom prst="rect">
            <a:avLst/>
          </a:prstGeom>
        </p:spPr>
        <p:txBody>
          <a:bodyPr anchor="t" rtlCol="false" tIns="0" lIns="0" bIns="0" rIns="0">
            <a:spAutoFit/>
          </a:bodyPr>
          <a:lstStyle/>
          <a:p>
            <a:pPr algn="ctr">
              <a:lnSpc>
                <a:spcPts val="4792"/>
              </a:lnSpc>
              <a:spcBef>
                <a:spcPct val="0"/>
              </a:spcBef>
            </a:pPr>
            <a:r>
              <a:rPr lang="en-US" sz="3993">
                <a:solidFill>
                  <a:srgbClr val="000000"/>
                </a:solidFill>
                <a:latin typeface="Hertical Rough"/>
              </a:rPr>
              <a:t>CHROMA FEATURE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457973" y="0"/>
            <a:ext cx="29750735" cy="11521310"/>
          </a:xfrm>
          <a:custGeom>
            <a:avLst/>
            <a:gdLst/>
            <a:ahLst/>
            <a:cxnLst/>
            <a:rect r="r" b="b" t="t" l="l"/>
            <a:pathLst>
              <a:path h="11521310" w="29750735">
                <a:moveTo>
                  <a:pt x="0" y="0"/>
                </a:moveTo>
                <a:lnTo>
                  <a:pt x="29750736" y="0"/>
                </a:lnTo>
                <a:lnTo>
                  <a:pt x="29750736" y="11521310"/>
                </a:lnTo>
                <a:lnTo>
                  <a:pt x="0" y="11521310"/>
                </a:lnTo>
                <a:lnTo>
                  <a:pt x="0" y="0"/>
                </a:lnTo>
                <a:close/>
              </a:path>
            </a:pathLst>
          </a:custGeom>
          <a:blipFill>
            <a:blip r:embed="rId2"/>
            <a:stretch>
              <a:fillRect l="0" t="-44090" r="0" b="-44090"/>
            </a:stretch>
          </a:blipFill>
        </p:spPr>
      </p:sp>
      <p:sp>
        <p:nvSpPr>
          <p:cNvPr name="Freeform 3" id="3"/>
          <p:cNvSpPr/>
          <p:nvPr/>
        </p:nvSpPr>
        <p:spPr>
          <a:xfrm flipH="false" flipV="false" rot="0">
            <a:off x="984823" y="1756712"/>
            <a:ext cx="12941506" cy="4803726"/>
          </a:xfrm>
          <a:custGeom>
            <a:avLst/>
            <a:gdLst/>
            <a:ahLst/>
            <a:cxnLst/>
            <a:rect r="r" b="b" t="t" l="l"/>
            <a:pathLst>
              <a:path h="4803726" w="12941506">
                <a:moveTo>
                  <a:pt x="0" y="0"/>
                </a:moveTo>
                <a:lnTo>
                  <a:pt x="12941506" y="0"/>
                </a:lnTo>
                <a:lnTo>
                  <a:pt x="12941506" y="4803725"/>
                </a:lnTo>
                <a:lnTo>
                  <a:pt x="0" y="4803725"/>
                </a:lnTo>
                <a:lnTo>
                  <a:pt x="0" y="0"/>
                </a:lnTo>
                <a:close/>
              </a:path>
            </a:pathLst>
          </a:custGeom>
          <a:blipFill>
            <a:blip r:embed="rId3"/>
            <a:stretch>
              <a:fillRect l="0" t="0" r="0" b="0"/>
            </a:stretch>
          </a:blipFill>
        </p:spPr>
      </p:sp>
      <p:sp>
        <p:nvSpPr>
          <p:cNvPr name="TextBox 4" id="4"/>
          <p:cNvSpPr txBox="true"/>
          <p:nvPr/>
        </p:nvSpPr>
        <p:spPr>
          <a:xfrm rot="0">
            <a:off x="11329571" y="6883002"/>
            <a:ext cx="5929729" cy="725110"/>
          </a:xfrm>
          <a:prstGeom prst="rect">
            <a:avLst/>
          </a:prstGeom>
        </p:spPr>
        <p:txBody>
          <a:bodyPr anchor="t" rtlCol="false" tIns="0" lIns="0" bIns="0" rIns="0">
            <a:spAutoFit/>
          </a:bodyPr>
          <a:lstStyle/>
          <a:p>
            <a:pPr algn="ctr">
              <a:lnSpc>
                <a:spcPts val="4734"/>
              </a:lnSpc>
              <a:spcBef>
                <a:spcPct val="0"/>
              </a:spcBef>
            </a:pPr>
            <a:r>
              <a:rPr lang="en-US" sz="3945">
                <a:solidFill>
                  <a:srgbClr val="000000"/>
                </a:solidFill>
                <a:latin typeface="Hertical Rough"/>
              </a:rPr>
              <a:t>ZERO CROSSING RATES</a:t>
            </a:r>
          </a:p>
        </p:txBody>
      </p:sp>
      <p:sp>
        <p:nvSpPr>
          <p:cNvPr name="TextBox 5" id="5"/>
          <p:cNvSpPr txBox="true"/>
          <p:nvPr/>
        </p:nvSpPr>
        <p:spPr>
          <a:xfrm rot="0">
            <a:off x="16523087" y="9172575"/>
            <a:ext cx="736213" cy="542925"/>
          </a:xfrm>
          <a:prstGeom prst="rect">
            <a:avLst/>
          </a:prstGeom>
        </p:spPr>
        <p:txBody>
          <a:bodyPr anchor="t" rtlCol="false" tIns="0" lIns="0" bIns="0" rIns="0">
            <a:spAutoFit/>
          </a:bodyPr>
          <a:lstStyle/>
          <a:p>
            <a:pPr algn="r">
              <a:lnSpc>
                <a:spcPts val="3600"/>
              </a:lnSpc>
            </a:pPr>
            <a:r>
              <a:rPr lang="en-US" sz="3000">
                <a:solidFill>
                  <a:srgbClr val="000000"/>
                </a:solidFill>
                <a:latin typeface="Hertical Rough"/>
              </a:rPr>
              <a:t>09</a:t>
            </a:r>
          </a:p>
        </p:txBody>
      </p:sp>
      <p:sp>
        <p:nvSpPr>
          <p:cNvPr name="AutoShape 6" id="6"/>
          <p:cNvSpPr/>
          <p:nvPr/>
        </p:nvSpPr>
        <p:spPr>
          <a:xfrm rot="0">
            <a:off x="17791438" y="9367909"/>
            <a:ext cx="496562" cy="237982"/>
          </a:xfrm>
          <a:prstGeom prst="rect">
            <a:avLst/>
          </a:prstGeom>
          <a:solidFill>
            <a:srgbClr val="816E46"/>
          </a:solid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DAGCY3_t4xw</dc:identifier>
  <dcterms:modified xsi:type="dcterms:W3CDTF">2011-08-01T06:04:30Z</dcterms:modified>
  <cp:revision>1</cp:revision>
  <dc:title>music genre classification</dc:title>
</cp:coreProperties>
</file>

<file path=docProps/thumbnail.jpeg>
</file>